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Default Extension="gif" ContentType="image/gif"/>
  <Override PartName="/ppt/notesSlides/notesSlide8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56" r:id="rId2"/>
    <p:sldId id="257" r:id="rId3"/>
    <p:sldId id="280" r:id="rId4"/>
    <p:sldId id="281" r:id="rId5"/>
    <p:sldId id="279" r:id="rId6"/>
    <p:sldId id="282" r:id="rId7"/>
    <p:sldId id="283" r:id="rId8"/>
    <p:sldId id="284" r:id="rId9"/>
  </p:sldIdLst>
  <p:sldSz cx="9144000" cy="6858000" type="screen4x3"/>
  <p:notesSz cx="6858000" cy="9144000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38633"/>
    <a:srgbClr val="B92D14"/>
    <a:srgbClr val="339933"/>
    <a:srgbClr val="4D4D4D"/>
    <a:srgbClr val="35759D"/>
    <a:srgbClr val="35B19D"/>
    <a:srgbClr val="000000"/>
    <a:srgbClr val="E8E8E8"/>
    <a:srgbClr val="1E1E2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536" autoAdjust="0"/>
    <p:restoredTop sz="99205" autoAdjust="0"/>
  </p:normalViewPr>
  <p:slideViewPr>
    <p:cSldViewPr>
      <p:cViewPr>
        <p:scale>
          <a:sx n="100" d="100"/>
          <a:sy n="100" d="100"/>
        </p:scale>
        <p:origin x="-2010" y="-3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819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819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819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819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819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FDF76893-349C-46DA-867E-7FB3317C7719}" type="slidenum">
              <a:rPr lang="en-US"/>
              <a:pPr/>
              <a:t>‹№›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3652CDF-0995-4665-A456-9ED7501AFEFE}" type="slidenum">
              <a:rPr lang="en-US"/>
              <a:pPr/>
              <a:t>1</a:t>
            </a:fld>
            <a:endParaRPr lang="en-US"/>
          </a:p>
        </p:txBody>
      </p:sp>
      <p:sp>
        <p:nvSpPr>
          <p:cNvPr id="1075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75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B7E5471-F8A1-40FC-A949-57A153C3B4B5}" type="slidenum">
              <a:rPr lang="en-US"/>
              <a:pPr/>
              <a:t>2</a:t>
            </a:fld>
            <a:endParaRPr lang="en-US"/>
          </a:p>
        </p:txBody>
      </p:sp>
      <p:sp>
        <p:nvSpPr>
          <p:cNvPr id="1126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B7E5471-F8A1-40FC-A949-57A153C3B4B5}" type="slidenum">
              <a:rPr lang="en-US"/>
              <a:pPr/>
              <a:t>3</a:t>
            </a:fld>
            <a:endParaRPr lang="en-US"/>
          </a:p>
        </p:txBody>
      </p:sp>
      <p:sp>
        <p:nvSpPr>
          <p:cNvPr id="1126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B7E5471-F8A1-40FC-A949-57A153C3B4B5}" type="slidenum">
              <a:rPr lang="en-US"/>
              <a:pPr/>
              <a:t>4</a:t>
            </a:fld>
            <a:endParaRPr lang="en-US"/>
          </a:p>
        </p:txBody>
      </p:sp>
      <p:sp>
        <p:nvSpPr>
          <p:cNvPr id="1126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C8EE0E3-B2C2-4EA8-ABA7-1B588DA41AB1}" type="slidenum">
              <a:rPr lang="en-US"/>
              <a:pPr/>
              <a:t>5</a:t>
            </a:fld>
            <a:endParaRPr lang="en-US"/>
          </a:p>
        </p:txBody>
      </p:sp>
      <p:sp>
        <p:nvSpPr>
          <p:cNvPr id="110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C8EE0E3-B2C2-4EA8-ABA7-1B588DA41AB1}" type="slidenum">
              <a:rPr lang="en-US"/>
              <a:pPr/>
              <a:t>6</a:t>
            </a:fld>
            <a:endParaRPr lang="en-US"/>
          </a:p>
        </p:txBody>
      </p:sp>
      <p:sp>
        <p:nvSpPr>
          <p:cNvPr id="110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C8EE0E3-B2C2-4EA8-ABA7-1B588DA41AB1}" type="slidenum">
              <a:rPr lang="en-US"/>
              <a:pPr/>
              <a:t>7</a:t>
            </a:fld>
            <a:endParaRPr lang="en-US"/>
          </a:p>
        </p:txBody>
      </p:sp>
      <p:sp>
        <p:nvSpPr>
          <p:cNvPr id="110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C8EE0E3-B2C2-4EA8-ABA7-1B588DA41AB1}" type="slidenum">
              <a:rPr lang="en-US"/>
              <a:pPr/>
              <a:t>8</a:t>
            </a:fld>
            <a:endParaRPr lang="en-US"/>
          </a:p>
        </p:txBody>
      </p:sp>
      <p:sp>
        <p:nvSpPr>
          <p:cNvPr id="110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90600" y="5334000"/>
            <a:ext cx="7772400" cy="704850"/>
          </a:xfrm>
        </p:spPr>
        <p:txBody>
          <a:bodyPr/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r>
              <a:rPr lang="uk-UA" smtClean="0"/>
              <a:t>Зразок заголовка</a:t>
            </a: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990600" y="5867400"/>
            <a:ext cx="7772400" cy="533400"/>
          </a:xfrm>
        </p:spPr>
        <p:txBody>
          <a:bodyPr/>
          <a:lstStyle>
            <a:lvl1pPr marL="0" indent="0" algn="r">
              <a:buFontTx/>
              <a:buNone/>
              <a:defRPr sz="2400">
                <a:solidFill>
                  <a:schemeClr val="bg1"/>
                </a:solidFill>
              </a:defRPr>
            </a:lvl1pPr>
          </a:lstStyle>
          <a:p>
            <a:r>
              <a:rPr lang="uk-UA" smtClean="0"/>
              <a:t>Зразок підзаголовка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ru-RU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/>
          </p:nvPr>
        </p:nvSpPr>
        <p:spPr>
          <a:xfrm>
            <a:off x="6400800" y="1417638"/>
            <a:ext cx="1828800" cy="5211762"/>
          </a:xfrm>
        </p:spPr>
        <p:txBody>
          <a:bodyPr vert="eaVert"/>
          <a:lstStyle/>
          <a:p>
            <a:r>
              <a:rPr lang="uk-UA" smtClean="0"/>
              <a:t>Зразок заголовка</a:t>
            </a:r>
            <a:endParaRPr lang="ru-RU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>
          <a:xfrm>
            <a:off x="914400" y="1417638"/>
            <a:ext cx="5334000" cy="5211762"/>
          </a:xfrm>
        </p:spPr>
        <p:txBody>
          <a:bodyPr vert="eaVert"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і об'є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ru-RU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uk-UA" smtClean="0"/>
              <a:t>Зразок заголовка</a:t>
            </a:r>
            <a:endParaRPr lang="ru-RU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'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ru-RU"/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/>
          </p:nvPr>
        </p:nvSpPr>
        <p:spPr>
          <a:xfrm>
            <a:off x="914400" y="2438400"/>
            <a:ext cx="3581400" cy="4191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ru-RU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4648200" y="2438400"/>
            <a:ext cx="3581400" cy="4191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uk-UA" smtClean="0"/>
              <a:t>Зразок заголовка</a:t>
            </a:r>
            <a:endParaRPr lang="ru-RU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ru-RU"/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uk-UA" smtClean="0"/>
              <a:t>Зразок заголовка</a:t>
            </a:r>
            <a:endParaRPr lang="ru-RU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ru-RU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Зображення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uk-UA" smtClean="0"/>
              <a:t>Зразок заголовка</a:t>
            </a:r>
            <a:endParaRPr lang="ru-RU"/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uk-UA" smtClean="0"/>
              <a:t>Клацніть піктограму, щоб додати зображення</a:t>
            </a:r>
            <a:endParaRPr lang="ru-RU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1417638"/>
            <a:ext cx="7315200" cy="71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uk-UA" smtClean="0"/>
              <a:t>Зразок заголовка</a:t>
            </a:r>
            <a:endParaRPr lang="en-US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2438400"/>
            <a:ext cx="7315200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3" name="Rectangle 5"/>
          <p:cNvSpPr>
            <a:spLocks noGrp="1" noChangeArrowheads="1"/>
          </p:cNvSpPr>
          <p:nvPr>
            <p:ph type="ctrTitle"/>
          </p:nvPr>
        </p:nvSpPr>
        <p:spPr>
          <a:xfrm>
            <a:off x="357158" y="428604"/>
            <a:ext cx="8477280" cy="3000396"/>
          </a:xfrm>
          <a:effectLst>
            <a:outerShdw dist="17961" dir="2700000" algn="ctr" rotWithShape="0">
              <a:schemeClr val="bg1"/>
            </a:outerShdw>
          </a:effectLst>
        </p:spPr>
        <p:txBody>
          <a:bodyPr/>
          <a:lstStyle/>
          <a:p>
            <a:pPr algn="l"/>
            <a:r>
              <a:rPr lang="uk-UA" sz="4400" b="1" dirty="0">
                <a:solidFill>
                  <a:srgbClr val="B92D1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1.1. Розвиток земельних і майнових відносин в аграрній сфері </a:t>
            </a:r>
            <a:endParaRPr lang="ru-RU" sz="4400" b="1" dirty="0">
              <a:solidFill>
                <a:srgbClr val="B92D1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2" name="Rectangle 4"/>
          <p:cNvSpPr>
            <a:spLocks noGrp="1" noChangeArrowheads="1"/>
          </p:cNvSpPr>
          <p:nvPr>
            <p:ph type="title"/>
          </p:nvPr>
        </p:nvSpPr>
        <p:spPr>
          <a:xfrm>
            <a:off x="285720" y="428604"/>
            <a:ext cx="7143800" cy="1500198"/>
          </a:xfrm>
        </p:spPr>
        <p:txBody>
          <a:bodyPr/>
          <a:lstStyle/>
          <a:p>
            <a:r>
              <a:rPr lang="uk-UA" sz="4000" dirty="0" smtClean="0">
                <a:solidFill>
                  <a:schemeClr val="accent6">
                    <a:lumMod val="75000"/>
                  </a:schemeClr>
                </a:solidFill>
                <a:latin typeface="Arial Black" pitchFamily="34" charset="0"/>
              </a:rPr>
              <a:t>Сільськогосподарське аграрне підприємство -</a:t>
            </a:r>
            <a:endParaRPr lang="ru-RU" sz="4000" dirty="0">
              <a:solidFill>
                <a:schemeClr val="accent6">
                  <a:lumMod val="75000"/>
                </a:schemeClr>
              </a:solidFill>
              <a:latin typeface="Arial Black" pitchFamily="34" charset="0"/>
            </a:endParaRPr>
          </a:p>
        </p:txBody>
      </p:sp>
      <p:sp>
        <p:nvSpPr>
          <p:cNvPr id="4" name="Місце для вмісту 3"/>
          <p:cNvSpPr>
            <a:spLocks noGrp="1"/>
          </p:cNvSpPr>
          <p:nvPr>
            <p:ph idx="1"/>
          </p:nvPr>
        </p:nvSpPr>
        <p:spPr>
          <a:xfrm>
            <a:off x="214282" y="1714488"/>
            <a:ext cx="8715436" cy="4333876"/>
          </a:xfrm>
        </p:spPr>
        <p:txBody>
          <a:bodyPr/>
          <a:lstStyle/>
          <a:p>
            <a:pPr marL="0" indent="0" algn="just">
              <a:buNone/>
            </a:pPr>
            <a:endParaRPr lang="uk-UA" dirty="0" smtClean="0">
              <a:latin typeface="Arial Black" pitchFamily="34" charset="0"/>
            </a:endParaRPr>
          </a:p>
          <a:p>
            <a:pPr marL="0" indent="0" algn="just">
              <a:buNone/>
            </a:pPr>
            <a:r>
              <a:rPr lang="uk-UA" dirty="0" smtClean="0">
                <a:latin typeface="Arial Black" pitchFamily="34" charset="0"/>
              </a:rPr>
              <a:t>юридична особа, основним видом діяльності якої є виробництво та переробка сільськогосподарської продукції, виручка від реалізації якої становить не менше 50 відсотків загальної суми виручки</a:t>
            </a:r>
            <a:endParaRPr lang="ru-RU" dirty="0"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2" name="Rectangle 4"/>
          <p:cNvSpPr>
            <a:spLocks noGrp="1" noChangeArrowheads="1"/>
          </p:cNvSpPr>
          <p:nvPr>
            <p:ph type="title"/>
          </p:nvPr>
        </p:nvSpPr>
        <p:spPr>
          <a:xfrm>
            <a:off x="285720" y="428604"/>
            <a:ext cx="7143800" cy="1500198"/>
          </a:xfrm>
        </p:spPr>
        <p:txBody>
          <a:bodyPr/>
          <a:lstStyle/>
          <a:p>
            <a:r>
              <a:rPr lang="uk-UA" sz="4000" dirty="0" smtClean="0">
                <a:solidFill>
                  <a:schemeClr val="accent6">
                    <a:lumMod val="75000"/>
                  </a:schemeClr>
                </a:solidFill>
                <a:latin typeface="Arial Black" pitchFamily="34" charset="0"/>
              </a:rPr>
              <a:t>Реструктуризація підприємства -</a:t>
            </a:r>
            <a:endParaRPr lang="ru-RU" sz="4000" dirty="0">
              <a:solidFill>
                <a:schemeClr val="accent6">
                  <a:lumMod val="75000"/>
                </a:schemeClr>
              </a:solidFill>
              <a:latin typeface="Arial Black" pitchFamily="34" charset="0"/>
            </a:endParaRPr>
          </a:p>
        </p:txBody>
      </p:sp>
      <p:sp>
        <p:nvSpPr>
          <p:cNvPr id="4" name="Місце для вмісту 3"/>
          <p:cNvSpPr>
            <a:spLocks noGrp="1"/>
          </p:cNvSpPr>
          <p:nvPr>
            <p:ph idx="1"/>
          </p:nvPr>
        </p:nvSpPr>
        <p:spPr>
          <a:xfrm>
            <a:off x="214282" y="1928778"/>
            <a:ext cx="8715436" cy="4714932"/>
          </a:xfrm>
        </p:spPr>
        <p:txBody>
          <a:bodyPr/>
          <a:lstStyle/>
          <a:p>
            <a:pPr marL="0" indent="0" algn="just">
              <a:buNone/>
            </a:pPr>
            <a:r>
              <a:rPr lang="uk-UA" sz="2400" b="1" dirty="0" smtClean="0"/>
              <a:t>впровадження організаційно-економічних, фінансових, правових, маркетингових, технічних, технологічних та інших заходів, спрямованих на вдосконалення організаційної структури, структури управління підприємством та внутрішньогосподарського економічного механізму, реконструкцію й оновлення виробництва, стабілізацію фінансово-економічного стану з метою досягнення ефективного функціонування підприємства та його конкурентоспроможності на ринку. </a:t>
            </a:r>
          </a:p>
          <a:p>
            <a:pPr marL="0" indent="0" algn="just">
              <a:buNone/>
            </a:pPr>
            <a:endParaRPr lang="uk-UA" sz="1200" b="1" dirty="0" smtClean="0"/>
          </a:p>
          <a:p>
            <a:pPr marL="0" indent="0" algn="just">
              <a:buNone/>
            </a:pPr>
            <a:r>
              <a:rPr lang="uk-UA" sz="2000" b="1" dirty="0" smtClean="0">
                <a:solidFill>
                  <a:srgbClr val="FF0000"/>
                </a:solidFill>
              </a:rPr>
              <a:t>За такої форми реструктуризації підприємство зберігає право юридичної особи і не змінює своєї організаційної форми господарювання.</a:t>
            </a:r>
            <a:endParaRPr lang="ru-RU" sz="20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2" name="Rectangle 4"/>
          <p:cNvSpPr>
            <a:spLocks noGrp="1" noChangeArrowheads="1"/>
          </p:cNvSpPr>
          <p:nvPr>
            <p:ph type="title"/>
          </p:nvPr>
        </p:nvSpPr>
        <p:spPr>
          <a:xfrm>
            <a:off x="285720" y="285728"/>
            <a:ext cx="8429684" cy="714380"/>
          </a:xfrm>
        </p:spPr>
        <p:txBody>
          <a:bodyPr/>
          <a:lstStyle/>
          <a:p>
            <a:r>
              <a:rPr lang="uk-UA" sz="4000" dirty="0" smtClean="0">
                <a:solidFill>
                  <a:schemeClr val="accent6">
                    <a:lumMod val="75000"/>
                  </a:schemeClr>
                </a:solidFill>
                <a:latin typeface="Arial Black" pitchFamily="34" charset="0"/>
              </a:rPr>
              <a:t>Реорганізація підприємства </a:t>
            </a:r>
            <a:endParaRPr lang="ru-RU" sz="4000" dirty="0">
              <a:solidFill>
                <a:schemeClr val="accent6">
                  <a:lumMod val="75000"/>
                </a:schemeClr>
              </a:solidFill>
              <a:latin typeface="Arial Black" pitchFamily="34" charset="0"/>
            </a:endParaRPr>
          </a:p>
        </p:txBody>
      </p:sp>
      <p:sp>
        <p:nvSpPr>
          <p:cNvPr id="4" name="Місце для вмісту 3"/>
          <p:cNvSpPr>
            <a:spLocks noGrp="1"/>
          </p:cNvSpPr>
          <p:nvPr>
            <p:ph idx="1"/>
          </p:nvPr>
        </p:nvSpPr>
        <p:spPr>
          <a:xfrm>
            <a:off x="142844" y="1071546"/>
            <a:ext cx="8715436" cy="5643602"/>
          </a:xfrm>
        </p:spPr>
        <p:txBody>
          <a:bodyPr/>
          <a:lstStyle/>
          <a:p>
            <a:pPr marL="0" indent="0" algn="just">
              <a:buNone/>
            </a:pPr>
            <a:endParaRPr lang="uk-UA" sz="1800" b="1" dirty="0" smtClean="0"/>
          </a:p>
          <a:p>
            <a:pPr marL="0" indent="0" algn="just">
              <a:buNone/>
            </a:pPr>
            <a:r>
              <a:rPr lang="uk-UA" sz="1800" b="1" dirty="0" smtClean="0"/>
              <a:t>може здійснюватися різними способами: шляхом поділу, приєднання, злиття, виділення, перетворення. У результаті реорганізації підприємства, як правило, втрачають право юридичної особи.</a:t>
            </a:r>
          </a:p>
          <a:p>
            <a:pPr marL="0" indent="0" algn="just">
              <a:buNone/>
            </a:pPr>
            <a:endParaRPr lang="uk-UA" sz="800" b="1" dirty="0" smtClean="0"/>
          </a:p>
          <a:p>
            <a:pPr marL="0" indent="0" algn="just">
              <a:buNone/>
            </a:pPr>
            <a:endParaRPr lang="ru-RU" sz="800" b="1" dirty="0" smtClean="0"/>
          </a:p>
          <a:p>
            <a:pPr marL="177800" indent="-177800" algn="just"/>
            <a:r>
              <a:rPr lang="uk-UA" sz="1400" dirty="0" smtClean="0">
                <a:solidFill>
                  <a:srgbClr val="FF0000"/>
                </a:solidFill>
              </a:rPr>
              <a:t>При здійсненні поділу підприємства на його базі створюються два або більше нових підприємств. До них як правонаступників переходять майнові права й обов’язки реорганізованого підприємства. Воно припиняє свою діяльність як юридична особа і виключається з державного реєстру України.</a:t>
            </a:r>
          </a:p>
          <a:p>
            <a:pPr marL="177800" indent="-177800" algn="just">
              <a:buNone/>
            </a:pPr>
            <a:endParaRPr lang="ru-RU" sz="800" dirty="0" smtClean="0">
              <a:solidFill>
                <a:srgbClr val="FF0000"/>
              </a:solidFill>
            </a:endParaRPr>
          </a:p>
          <a:p>
            <a:pPr marL="177800" indent="-177800" algn="just"/>
            <a:r>
              <a:rPr lang="uk-UA" sz="1400" dirty="0" smtClean="0">
                <a:solidFill>
                  <a:srgbClr val="FF0000"/>
                </a:solidFill>
              </a:rPr>
              <a:t>Злиття підприємств має місце тоді, коли два або більше підприємства зливаються в одне. Вони втрачають право юридичної особи, а їх майнові права й обов’язки переходять до нового підприємства, що виникло внаслідок такого злиття.</a:t>
            </a:r>
          </a:p>
          <a:p>
            <a:pPr marL="177800" indent="-177800" algn="just">
              <a:buNone/>
            </a:pPr>
            <a:endParaRPr lang="ru-RU" sz="800" dirty="0" smtClean="0">
              <a:solidFill>
                <a:srgbClr val="FF0000"/>
              </a:solidFill>
            </a:endParaRPr>
          </a:p>
          <a:p>
            <a:pPr marL="177800" indent="-177800" algn="just"/>
            <a:r>
              <a:rPr lang="uk-UA" sz="1400" dirty="0" smtClean="0">
                <a:solidFill>
                  <a:srgbClr val="FF0000"/>
                </a:solidFill>
              </a:rPr>
              <a:t>Приєднання відбувається в тому разі, коли одне підприємство приєднується до іншого, втрачаючи при цьому право юридичної особи. Його майнові права та обов’язки переходять до </a:t>
            </a:r>
            <a:r>
              <a:rPr lang="uk-UA" sz="1400" dirty="0" err="1" smtClean="0">
                <a:solidFill>
                  <a:srgbClr val="FF0000"/>
                </a:solidFill>
              </a:rPr>
              <a:t>підприємства-приєднувача</a:t>
            </a:r>
            <a:r>
              <a:rPr lang="uk-UA" sz="1400" dirty="0" smtClean="0">
                <a:solidFill>
                  <a:srgbClr val="FF0000"/>
                </a:solidFill>
              </a:rPr>
              <a:t>.</a:t>
            </a:r>
          </a:p>
          <a:p>
            <a:pPr marL="177800" indent="-177800" algn="just">
              <a:buNone/>
            </a:pPr>
            <a:endParaRPr lang="ru-RU" sz="800" dirty="0" smtClean="0">
              <a:solidFill>
                <a:srgbClr val="FF0000"/>
              </a:solidFill>
            </a:endParaRPr>
          </a:p>
          <a:p>
            <a:pPr marL="177800" indent="-177800" algn="just"/>
            <a:r>
              <a:rPr lang="uk-UA" sz="1400" dirty="0" smtClean="0">
                <a:solidFill>
                  <a:srgbClr val="FF0000"/>
                </a:solidFill>
              </a:rPr>
              <a:t>Виділення як спосіб реорганізації означає, що підприємство зберігає право юридичної особи, але з його складу виділяється ще одне або більше підприємств, яким також надається право юридичної особи. До них за розподільчим балансом переходить відповідна частина майнових прав і обов’язків реорганізованого підприємства.</a:t>
            </a:r>
          </a:p>
          <a:p>
            <a:pPr marL="177800" indent="-177800" algn="just">
              <a:buNone/>
            </a:pPr>
            <a:endParaRPr lang="ru-RU" sz="800" dirty="0" smtClean="0">
              <a:solidFill>
                <a:srgbClr val="FF0000"/>
              </a:solidFill>
            </a:endParaRPr>
          </a:p>
          <a:p>
            <a:pPr marL="177800" indent="-177800" algn="just"/>
            <a:r>
              <a:rPr lang="uk-UA" sz="1400" dirty="0" smtClean="0">
                <a:solidFill>
                  <a:srgbClr val="FF0000"/>
                </a:solidFill>
              </a:rPr>
              <a:t>Перетворення відбувається в тому разі, коли підприємство змінює свою організаційно-правову форму (наприклад, закрите акціонерне товариство перетворюється у відкрите).</a:t>
            </a:r>
            <a:endParaRPr lang="ru-RU" sz="1400" dirty="0" smtClean="0">
              <a:solidFill>
                <a:srgbClr val="FF0000"/>
              </a:solidFill>
            </a:endParaRPr>
          </a:p>
          <a:p>
            <a:endParaRPr lang="uk-UA" sz="1200" b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>
          <a:xfrm>
            <a:off x="1785918" y="142852"/>
            <a:ext cx="7058044" cy="715963"/>
          </a:xfrm>
        </p:spPr>
        <p:txBody>
          <a:bodyPr/>
          <a:lstStyle/>
          <a:p>
            <a:r>
              <a:rPr lang="uk-UA" sz="4000" b="1" dirty="0" smtClean="0">
                <a:solidFill>
                  <a:schemeClr val="accent2">
                    <a:lumMod val="75000"/>
                  </a:schemeClr>
                </a:solidFill>
              </a:rPr>
              <a:t>Паювання майна</a:t>
            </a:r>
            <a:endParaRPr 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85918" y="2928934"/>
            <a:ext cx="7129482" cy="3714776"/>
          </a:xfrm>
        </p:spPr>
        <p:txBody>
          <a:bodyPr/>
          <a:lstStyle/>
          <a:p>
            <a:pPr marL="0" indent="0">
              <a:buNone/>
            </a:pPr>
            <a:r>
              <a:rPr lang="uk-UA" sz="3600" b="1" baseline="-25000" dirty="0" smtClean="0"/>
              <a:t>Для визначення індивідуальних майнових паїв необхідно:</a:t>
            </a:r>
          </a:p>
          <a:p>
            <a:pPr marL="0" indent="0">
              <a:buNone/>
            </a:pPr>
            <a:endParaRPr lang="uk-UA" sz="1800" b="1" baseline="-25000" dirty="0" smtClean="0"/>
          </a:p>
          <a:p>
            <a:pPr marL="0" indent="0" algn="just">
              <a:buBlip>
                <a:blip r:embed="rId4"/>
              </a:buBlip>
            </a:pPr>
            <a:r>
              <a:rPr lang="uk-UA" sz="2800" baseline="-25000" dirty="0" smtClean="0"/>
              <a:t>визначити пайовий фонд майна, що має бути розподілений між суб’єктами майнових відносин;</a:t>
            </a:r>
          </a:p>
          <a:p>
            <a:pPr marL="0" indent="0" algn="just">
              <a:buBlip>
                <a:blip r:embed="rId4"/>
              </a:buBlip>
            </a:pPr>
            <a:r>
              <a:rPr lang="uk-UA" sz="2800" baseline="-25000" dirty="0" smtClean="0"/>
              <a:t>розрахувати проіндексований трудовий внесок працівників за всі роки їх роботи на підприємстві;</a:t>
            </a:r>
          </a:p>
          <a:p>
            <a:pPr marL="0" indent="0" algn="just">
              <a:buBlip>
                <a:blip r:embed="rId4"/>
              </a:buBlip>
            </a:pPr>
            <a:r>
              <a:rPr lang="uk-UA" sz="2800" baseline="-25000" dirty="0" smtClean="0"/>
              <a:t>визначити для кожного працівника-суб’єкта майнових відносин – його індивідуальний майновий пай, який є його власністю.</a:t>
            </a:r>
          </a:p>
          <a:p>
            <a:pPr>
              <a:lnSpc>
                <a:spcPct val="80000"/>
              </a:lnSpc>
            </a:pPr>
            <a:endParaRPr lang="en-US" sz="1800" dirty="0">
              <a:solidFill>
                <a:srgbClr val="4D4D4D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857356" y="928671"/>
            <a:ext cx="2643206" cy="18420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286512" y="214290"/>
            <a:ext cx="2019289" cy="28789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>
          <a:xfrm>
            <a:off x="1857356" y="285728"/>
            <a:ext cx="6934200" cy="1071570"/>
          </a:xfrm>
        </p:spPr>
        <p:txBody>
          <a:bodyPr/>
          <a:lstStyle/>
          <a:p>
            <a:r>
              <a:rPr lang="uk-UA" sz="4000" b="1" dirty="0" smtClean="0">
                <a:solidFill>
                  <a:schemeClr val="accent2">
                    <a:lumMod val="75000"/>
                  </a:schemeClr>
                </a:solidFill>
              </a:rPr>
              <a:t>Паювання сільськогосподарських угідь</a:t>
            </a:r>
            <a:endParaRPr 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85918" y="1500175"/>
            <a:ext cx="7129482" cy="5182957"/>
          </a:xfrm>
        </p:spPr>
        <p:txBody>
          <a:bodyPr wrap="square">
            <a:spAutoFit/>
          </a:bodyPr>
          <a:lstStyle/>
          <a:p>
            <a:pPr marL="0" indent="0" algn="just">
              <a:buNone/>
            </a:pPr>
            <a:r>
              <a:rPr lang="uk-UA" sz="1800" b="1" dirty="0" smtClean="0">
                <a:solidFill>
                  <a:srgbClr val="FF0000"/>
                </a:solidFill>
              </a:rPr>
              <a:t>Основне завдання паювання землі – визначення розміру земельного паю (частки) у власності на землю кожного члена сільськогосподарського підприємства.</a:t>
            </a:r>
            <a:endParaRPr lang="uk-UA" sz="16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spcBef>
                <a:spcPts val="0"/>
              </a:spcBef>
              <a:buNone/>
            </a:pPr>
            <a:endParaRPr lang="uk-UA" sz="1600" b="1" dirty="0" smtClean="0">
              <a:solidFill>
                <a:schemeClr val="accent2">
                  <a:lumMod val="75000"/>
                </a:schemeClr>
              </a:solidFill>
              <a:cs typeface="Times New Roman" pitchFamily="18" charset="0"/>
            </a:endParaRPr>
          </a:p>
          <a:p>
            <a:pPr marL="0" indent="0" algn="just">
              <a:spcBef>
                <a:spcPts val="0"/>
              </a:spcBef>
              <a:buNone/>
            </a:pPr>
            <a:endParaRPr lang="uk-UA" sz="1600" b="1" dirty="0" smtClean="0">
              <a:solidFill>
                <a:schemeClr val="accent2">
                  <a:lumMod val="75000"/>
                </a:schemeClr>
              </a:solidFill>
              <a:cs typeface="Times New Roman" pitchFamily="18" charset="0"/>
            </a:endParaRPr>
          </a:p>
          <a:p>
            <a:pPr marL="0" indent="0" algn="just">
              <a:spcBef>
                <a:spcPts val="0"/>
              </a:spcBef>
              <a:buNone/>
            </a:pPr>
            <a:endParaRPr lang="uk-UA" sz="1600" b="1" dirty="0" smtClean="0">
              <a:solidFill>
                <a:schemeClr val="accent2">
                  <a:lumMod val="75000"/>
                </a:schemeClr>
              </a:solidFill>
              <a:cs typeface="Times New Roman" pitchFamily="18" charset="0"/>
            </a:endParaRPr>
          </a:p>
          <a:p>
            <a:pPr marL="0" indent="0" algn="just">
              <a:spcBef>
                <a:spcPts val="0"/>
              </a:spcBef>
              <a:buNone/>
            </a:pPr>
            <a:endParaRPr lang="uk-UA" sz="1600" b="1" dirty="0" smtClean="0">
              <a:solidFill>
                <a:schemeClr val="accent2">
                  <a:lumMod val="75000"/>
                </a:schemeClr>
              </a:solidFill>
              <a:cs typeface="Times New Roman" pitchFamily="18" charset="0"/>
            </a:endParaRPr>
          </a:p>
          <a:p>
            <a:pPr marL="0" indent="0" algn="just">
              <a:spcBef>
                <a:spcPts val="0"/>
              </a:spcBef>
              <a:buNone/>
            </a:pPr>
            <a:endParaRPr lang="uk-UA" sz="1600" b="1" dirty="0" smtClean="0">
              <a:solidFill>
                <a:schemeClr val="accent2">
                  <a:lumMod val="75000"/>
                </a:schemeClr>
              </a:solidFill>
              <a:cs typeface="Times New Roman" pitchFamily="18" charset="0"/>
            </a:endParaRPr>
          </a:p>
          <a:p>
            <a:pPr marL="0" indent="0" algn="just">
              <a:spcBef>
                <a:spcPts val="0"/>
              </a:spcBef>
              <a:buNone/>
            </a:pPr>
            <a:endParaRPr lang="uk-UA" sz="1600" b="1" dirty="0" smtClean="0">
              <a:solidFill>
                <a:schemeClr val="accent2">
                  <a:lumMod val="75000"/>
                </a:schemeClr>
              </a:solidFill>
              <a:cs typeface="Times New Roman" pitchFamily="18" charset="0"/>
            </a:endParaRPr>
          </a:p>
          <a:p>
            <a:pPr marL="0" indent="0" algn="just">
              <a:spcBef>
                <a:spcPts val="0"/>
              </a:spcBef>
              <a:buNone/>
            </a:pPr>
            <a:endParaRPr lang="uk-UA" sz="1600" b="1" dirty="0" smtClean="0">
              <a:solidFill>
                <a:schemeClr val="accent2">
                  <a:lumMod val="75000"/>
                </a:schemeClr>
              </a:solidFill>
              <a:cs typeface="Times New Roman" pitchFamily="18" charset="0"/>
            </a:endParaRPr>
          </a:p>
          <a:p>
            <a:pPr marL="0" indent="0" algn="just">
              <a:spcBef>
                <a:spcPts val="0"/>
              </a:spcBef>
              <a:buNone/>
            </a:pPr>
            <a:endParaRPr lang="uk-UA" sz="800" b="1" dirty="0" smtClean="0">
              <a:solidFill>
                <a:schemeClr val="accent2">
                  <a:lumMod val="75000"/>
                </a:schemeClr>
              </a:solidFill>
              <a:cs typeface="Times New Roman" pitchFamily="18" charset="0"/>
            </a:endParaRPr>
          </a:p>
          <a:p>
            <a:pPr marL="0" indent="0" algn="just">
              <a:spcBef>
                <a:spcPts val="0"/>
              </a:spcBef>
              <a:buNone/>
            </a:pPr>
            <a:endParaRPr lang="uk-UA" sz="1600" b="1" dirty="0" smtClean="0">
              <a:solidFill>
                <a:schemeClr val="accent2">
                  <a:lumMod val="75000"/>
                </a:schemeClr>
              </a:solidFill>
              <a:cs typeface="Times New Roman" pitchFamily="18" charset="0"/>
            </a:endParaRPr>
          </a:p>
          <a:p>
            <a:pPr marL="0" indent="0" algn="just">
              <a:spcBef>
                <a:spcPts val="0"/>
              </a:spcBef>
              <a:buNone/>
            </a:pPr>
            <a:r>
              <a:rPr lang="uk-UA" sz="1600" b="1" dirty="0" smtClean="0">
                <a:solidFill>
                  <a:schemeClr val="accent2">
                    <a:lumMod val="75000"/>
                  </a:schemeClr>
                </a:solidFill>
                <a:cs typeface="Times New Roman" pitchFamily="18" charset="0"/>
              </a:rPr>
              <a:t>Право на земельну частку мають члени зазначених підприємств, у тому числі пенсіонери, які раніше працювали в них і залишалися їх членами.</a:t>
            </a:r>
          </a:p>
          <a:p>
            <a:pPr marL="0" indent="0" algn="just">
              <a:buNone/>
            </a:pPr>
            <a:endParaRPr lang="uk-UA" sz="800" b="1" dirty="0" smtClean="0">
              <a:solidFill>
                <a:schemeClr val="bg2">
                  <a:lumMod val="50000"/>
                </a:schemeClr>
              </a:solidFill>
            </a:endParaRPr>
          </a:p>
          <a:p>
            <a:pPr marL="0" indent="0" algn="just">
              <a:buNone/>
            </a:pPr>
            <a:r>
              <a:rPr lang="uk-UA" sz="1600" b="1" dirty="0" smtClean="0">
                <a:solidFill>
                  <a:schemeClr val="bg2">
                    <a:lumMod val="50000"/>
                  </a:schemeClr>
                </a:solidFill>
              </a:rPr>
              <a:t>Загальними зборами кожного підприємства, землі якого </a:t>
            </a:r>
            <a:r>
              <a:rPr lang="uk-UA" sz="1600" b="1" dirty="0" err="1" smtClean="0">
                <a:solidFill>
                  <a:schemeClr val="bg2">
                    <a:lumMod val="50000"/>
                  </a:schemeClr>
                </a:solidFill>
              </a:rPr>
              <a:t>розпайовувалися</a:t>
            </a:r>
            <a:r>
              <a:rPr lang="uk-UA" sz="1600" b="1" dirty="0" smtClean="0">
                <a:solidFill>
                  <a:schemeClr val="bg2">
                    <a:lumMod val="50000"/>
                  </a:schemeClr>
                </a:solidFill>
              </a:rPr>
              <a:t>, утворювалася комісія із числа працівників, яка здійснювала всю роботу по визначенню кола суб’єктів земельних відносин і розміру земельних часток. Результати паювання землі набувають чинності після затвердження їх районною державною адміністрацією</a:t>
            </a:r>
            <a:r>
              <a:rPr lang="uk-UA" sz="1600" dirty="0" smtClean="0"/>
              <a:t>.</a:t>
            </a:r>
            <a:endParaRPr lang="en-US" sz="1800" dirty="0">
              <a:solidFill>
                <a:srgbClr val="4D4D4D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857356" y="2428868"/>
            <a:ext cx="2643206" cy="18387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00562" y="2357430"/>
            <a:ext cx="1643073" cy="20453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143636" y="2428868"/>
            <a:ext cx="2747614" cy="1857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>
          <a:xfrm>
            <a:off x="1857356" y="285728"/>
            <a:ext cx="6934200" cy="1071570"/>
          </a:xfrm>
        </p:spPr>
        <p:txBody>
          <a:bodyPr/>
          <a:lstStyle/>
          <a:p>
            <a:r>
              <a:rPr lang="uk-UA" sz="4000" b="1" dirty="0" smtClean="0">
                <a:solidFill>
                  <a:schemeClr val="accent2">
                    <a:lumMod val="75000"/>
                  </a:schemeClr>
                </a:solidFill>
              </a:rPr>
              <a:t>Паювання сільськогосподарських угідь</a:t>
            </a:r>
            <a:endParaRPr 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85918" y="1630362"/>
            <a:ext cx="7129482" cy="5013348"/>
          </a:xfrm>
        </p:spPr>
        <p:txBody>
          <a:bodyPr/>
          <a:lstStyle/>
          <a:p>
            <a:pPr marL="0" indent="0" algn="just">
              <a:buNone/>
            </a:pPr>
            <a:r>
              <a:rPr lang="uk-UA" sz="2400" spc="-100" dirty="0" smtClean="0">
                <a:cs typeface="Times New Roman" pitchFamily="18" charset="0"/>
              </a:rPr>
              <a:t>Методикою паювання сільськогосподарських угідь, що розроблена спеціалістами Держкомзему України, передбачається визначення вартості земельного паю і його розміру у кадастрових гектарах. </a:t>
            </a:r>
          </a:p>
          <a:p>
            <a:pPr marL="0" indent="0" algn="just">
              <a:buNone/>
            </a:pPr>
            <a:endParaRPr lang="uk-UA" sz="800" dirty="0" smtClean="0">
              <a:cs typeface="Times New Roman" pitchFamily="18" charset="0"/>
            </a:endParaRPr>
          </a:p>
          <a:p>
            <a:pPr marL="0" indent="0" algn="just">
              <a:buNone/>
            </a:pPr>
            <a:r>
              <a:rPr lang="uk-UA" sz="2400" b="1" dirty="0" smtClean="0">
                <a:solidFill>
                  <a:srgbClr val="A38633"/>
                </a:solidFill>
                <a:cs typeface="Times New Roman" pitchFamily="18" charset="0"/>
              </a:rPr>
              <a:t>Вартість земельного паю </a:t>
            </a:r>
            <a:r>
              <a:rPr lang="uk-UA" sz="2400" dirty="0" smtClean="0">
                <a:solidFill>
                  <a:srgbClr val="A38633"/>
                </a:solidFill>
                <a:cs typeface="Times New Roman" pitchFamily="18" charset="0"/>
              </a:rPr>
              <a:t>по підприємству (Взп) обчислюють з виразу:</a:t>
            </a:r>
          </a:p>
          <a:p>
            <a:pPr algn="ctr">
              <a:buNone/>
            </a:pPr>
            <a:r>
              <a:rPr lang="uk-UA" sz="2400" b="1" dirty="0" smtClean="0">
                <a:solidFill>
                  <a:srgbClr val="FF0000"/>
                </a:solidFill>
                <a:cs typeface="Times New Roman" pitchFamily="18" charset="0"/>
              </a:rPr>
              <a:t>Взп = Гоз :Чп</a:t>
            </a:r>
            <a:r>
              <a:rPr lang="uk-UA" sz="2400" dirty="0" smtClean="0">
                <a:solidFill>
                  <a:srgbClr val="A38633"/>
                </a:solidFill>
                <a:cs typeface="Times New Roman" pitchFamily="18" charset="0"/>
              </a:rPr>
              <a:t>, де</a:t>
            </a:r>
            <a:endParaRPr lang="uk-UA" sz="2400" b="1" dirty="0" smtClean="0">
              <a:solidFill>
                <a:srgbClr val="FF0000"/>
              </a:solidFill>
              <a:cs typeface="Times New Roman" pitchFamily="18" charset="0"/>
            </a:endParaRPr>
          </a:p>
          <a:p>
            <a:pPr algn="just">
              <a:buNone/>
            </a:pPr>
            <a:r>
              <a:rPr lang="uk-UA" sz="2400" dirty="0" smtClean="0">
                <a:solidFill>
                  <a:srgbClr val="FF0000"/>
                </a:solidFill>
                <a:cs typeface="Times New Roman" pitchFamily="18" charset="0"/>
              </a:rPr>
              <a:t>Гоз</a:t>
            </a:r>
            <a:r>
              <a:rPr lang="uk-UA" sz="2400" dirty="0" smtClean="0">
                <a:cs typeface="Times New Roman" pitchFamily="18" charset="0"/>
              </a:rPr>
              <a:t> </a:t>
            </a:r>
            <a:r>
              <a:rPr lang="uk-UA" sz="2400" dirty="0" smtClean="0">
                <a:solidFill>
                  <a:srgbClr val="A38633"/>
                </a:solidFill>
                <a:cs typeface="Times New Roman" pitchFamily="18" charset="0"/>
              </a:rPr>
              <a:t>– грошова оцінка сільськогосподарських                      угідь, що підлягають паюванню, грн.;</a:t>
            </a:r>
            <a:endParaRPr lang="ru-RU" sz="2400" dirty="0" smtClean="0">
              <a:solidFill>
                <a:srgbClr val="A38633"/>
              </a:solidFill>
              <a:cs typeface="Times New Roman" pitchFamily="18" charset="0"/>
            </a:endParaRPr>
          </a:p>
          <a:p>
            <a:pPr algn="just">
              <a:buNone/>
            </a:pPr>
            <a:r>
              <a:rPr lang="uk-UA" sz="2400" dirty="0" smtClean="0">
                <a:solidFill>
                  <a:srgbClr val="FF0000"/>
                </a:solidFill>
                <a:cs typeface="Times New Roman" pitchFamily="18" charset="0"/>
              </a:rPr>
              <a:t>Чп</a:t>
            </a:r>
            <a:r>
              <a:rPr lang="uk-UA" sz="2400" dirty="0" smtClean="0">
                <a:cs typeface="Times New Roman" pitchFamily="18" charset="0"/>
              </a:rPr>
              <a:t> </a:t>
            </a:r>
            <a:r>
              <a:rPr lang="uk-UA" sz="2400" dirty="0" smtClean="0">
                <a:solidFill>
                  <a:srgbClr val="A38633"/>
                </a:solidFill>
                <a:cs typeface="Times New Roman" pitchFamily="18" charset="0"/>
              </a:rPr>
              <a:t>– чисельність пайовиків, які мають право на  земельний пай.</a:t>
            </a:r>
            <a:endParaRPr lang="ru-RU" sz="2400" dirty="0" smtClean="0">
              <a:solidFill>
                <a:srgbClr val="A38633"/>
              </a:solidFill>
              <a:cs typeface="Times New Roman" pitchFamily="18" charset="0"/>
            </a:endParaRPr>
          </a:p>
          <a:p>
            <a:pPr marL="0" indent="0">
              <a:buNone/>
            </a:pPr>
            <a:endParaRPr lang="uk-UA" sz="2400" dirty="0" smtClean="0"/>
          </a:p>
          <a:p>
            <a:pPr>
              <a:lnSpc>
                <a:spcPct val="80000"/>
              </a:lnSpc>
            </a:pPr>
            <a:endParaRPr lang="en-US" sz="1800" dirty="0">
              <a:solidFill>
                <a:srgbClr val="4D4D4D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>
          <a:xfrm>
            <a:off x="1857356" y="285728"/>
            <a:ext cx="6934200" cy="1071570"/>
          </a:xfrm>
        </p:spPr>
        <p:txBody>
          <a:bodyPr/>
          <a:lstStyle/>
          <a:p>
            <a:r>
              <a:rPr lang="uk-UA" sz="4000" b="1" dirty="0" smtClean="0">
                <a:solidFill>
                  <a:schemeClr val="accent2">
                    <a:lumMod val="75000"/>
                  </a:schemeClr>
                </a:solidFill>
              </a:rPr>
              <a:t>Паювання сільськогосподарських угідь</a:t>
            </a:r>
            <a:endParaRPr 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85918" y="1630362"/>
            <a:ext cx="7129482" cy="5013348"/>
          </a:xfrm>
        </p:spPr>
        <p:txBody>
          <a:bodyPr/>
          <a:lstStyle/>
          <a:p>
            <a:pPr marL="0" indent="0" algn="just">
              <a:buNone/>
              <a:tabLst>
                <a:tab pos="265113" algn="l"/>
              </a:tabLst>
            </a:pPr>
            <a:r>
              <a:rPr lang="uk-UA" sz="2400" b="1" dirty="0" smtClean="0"/>
              <a:t>Розмір земельного паю</a:t>
            </a:r>
            <a:r>
              <a:rPr lang="uk-UA" sz="2400" dirty="0" smtClean="0"/>
              <a:t> </a:t>
            </a:r>
            <a:r>
              <a:rPr lang="uk-UA" sz="2400" b="1" dirty="0" smtClean="0"/>
              <a:t>в кадастрових гектарах </a:t>
            </a:r>
            <a:r>
              <a:rPr lang="uk-UA" sz="2400" dirty="0" smtClean="0"/>
              <a:t>розраховують за формулою:</a:t>
            </a:r>
            <a:endParaRPr lang="ru-RU" sz="2400" dirty="0" smtClean="0"/>
          </a:p>
          <a:p>
            <a:pPr marL="0" indent="0" algn="ctr">
              <a:buNone/>
            </a:pPr>
            <a:r>
              <a:rPr lang="uk-UA" sz="2400" b="1" dirty="0" smtClean="0">
                <a:solidFill>
                  <a:srgbClr val="FF0000"/>
                </a:solidFill>
                <a:cs typeface="Times New Roman" pitchFamily="18" charset="0"/>
              </a:rPr>
              <a:t>Сго = Гоз :Псг</a:t>
            </a:r>
            <a:r>
              <a:rPr lang="uk-UA" sz="2400" dirty="0" smtClean="0">
                <a:solidFill>
                  <a:srgbClr val="A38633"/>
                </a:solidFill>
                <a:cs typeface="Times New Roman" pitchFamily="18" charset="0"/>
              </a:rPr>
              <a:t>, де</a:t>
            </a:r>
            <a:endParaRPr lang="uk-UA" sz="2400" b="1" dirty="0" smtClean="0">
              <a:solidFill>
                <a:srgbClr val="FF0000"/>
              </a:solidFill>
              <a:cs typeface="Times New Roman" pitchFamily="18" charset="0"/>
            </a:endParaRPr>
          </a:p>
          <a:p>
            <a:pPr marL="0" indent="0" algn="just">
              <a:buNone/>
            </a:pPr>
            <a:endParaRPr lang="uk-UA" sz="800" dirty="0" smtClean="0">
              <a:cs typeface="Times New Roman" pitchFamily="18" charset="0"/>
            </a:endParaRPr>
          </a:p>
          <a:p>
            <a:pPr algn="just">
              <a:buNone/>
            </a:pPr>
            <a:r>
              <a:rPr lang="uk-UA" sz="2400" dirty="0" smtClean="0">
                <a:solidFill>
                  <a:srgbClr val="FF0000"/>
                </a:solidFill>
                <a:cs typeface="Times New Roman" pitchFamily="18" charset="0"/>
              </a:rPr>
              <a:t>Гоз</a:t>
            </a:r>
            <a:r>
              <a:rPr lang="uk-UA" sz="2400" dirty="0" smtClean="0">
                <a:solidFill>
                  <a:srgbClr val="A38633"/>
                </a:solidFill>
                <a:cs typeface="Times New Roman" pitchFamily="18" charset="0"/>
              </a:rPr>
              <a:t> – середня грошова оцінка гектара с.-г. угідь; </a:t>
            </a:r>
          </a:p>
          <a:p>
            <a:pPr algn="just">
              <a:buNone/>
            </a:pPr>
            <a:r>
              <a:rPr lang="uk-UA" sz="2400" spc="-100" dirty="0" smtClean="0">
                <a:solidFill>
                  <a:srgbClr val="FF0000"/>
                </a:solidFill>
              </a:rPr>
              <a:t>Псг</a:t>
            </a:r>
            <a:r>
              <a:rPr lang="uk-UA" sz="2400" spc="-100" dirty="0" smtClean="0"/>
              <a:t> </a:t>
            </a:r>
            <a:r>
              <a:rPr lang="uk-UA" sz="2400" spc="-100" dirty="0" smtClean="0">
                <a:solidFill>
                  <a:srgbClr val="A38633"/>
                </a:solidFill>
              </a:rPr>
              <a:t>– площа сільськогосподарських угідь, переданих         у колективну власність підприємству. </a:t>
            </a:r>
          </a:p>
          <a:p>
            <a:pPr marL="0" indent="0" algn="just">
              <a:buNone/>
            </a:pPr>
            <a:endParaRPr lang="uk-UA" sz="4000" dirty="0" smtClean="0"/>
          </a:p>
          <a:p>
            <a:pPr marL="0" indent="0" algn="just">
              <a:buNone/>
            </a:pPr>
            <a:r>
              <a:rPr lang="uk-UA" sz="2400" b="1" dirty="0" smtClean="0"/>
              <a:t>Розмір земельного паю в умовних кадастрових гектарах</a:t>
            </a:r>
            <a:r>
              <a:rPr lang="uk-UA" sz="2400" dirty="0" smtClean="0"/>
              <a:t> обчислюють з виразу:</a:t>
            </a:r>
            <a:endParaRPr lang="ru-RU" sz="2400" dirty="0" smtClean="0"/>
          </a:p>
          <a:p>
            <a:pPr algn="ctr">
              <a:buNone/>
            </a:pPr>
            <a:r>
              <a:rPr lang="uk-UA" sz="2400" b="1" dirty="0" err="1" smtClean="0">
                <a:solidFill>
                  <a:srgbClr val="FF0000"/>
                </a:solidFill>
                <a:cs typeface="Times New Roman" pitchFamily="18" charset="0"/>
              </a:rPr>
              <a:t>Ркг</a:t>
            </a:r>
            <a:r>
              <a:rPr lang="uk-UA" sz="2400" b="1" dirty="0" smtClean="0">
                <a:solidFill>
                  <a:srgbClr val="FF0000"/>
                </a:solidFill>
                <a:cs typeface="Times New Roman" pitchFamily="18" charset="0"/>
              </a:rPr>
              <a:t> = Взп :Сго</a:t>
            </a:r>
            <a:endParaRPr lang="ru-RU" sz="2400" dirty="0" smtClean="0">
              <a:solidFill>
                <a:srgbClr val="A38633"/>
              </a:solidFill>
              <a:cs typeface="Times New Roman" pitchFamily="18" charset="0"/>
            </a:endParaRPr>
          </a:p>
          <a:p>
            <a:pPr algn="just">
              <a:buNone/>
            </a:pPr>
            <a:endParaRPr lang="ru-RU" sz="2400" dirty="0" smtClean="0">
              <a:solidFill>
                <a:srgbClr val="A38633"/>
              </a:solidFill>
              <a:cs typeface="Times New Roman" pitchFamily="18" charset="0"/>
            </a:endParaRPr>
          </a:p>
          <a:p>
            <a:pPr marL="0" indent="0">
              <a:buNone/>
            </a:pPr>
            <a:endParaRPr lang="uk-UA" sz="2400" dirty="0" smtClean="0"/>
          </a:p>
          <a:p>
            <a:pPr>
              <a:lnSpc>
                <a:spcPct val="80000"/>
              </a:lnSpc>
            </a:pPr>
            <a:endParaRPr lang="en-US" sz="1800" dirty="0">
              <a:solidFill>
                <a:srgbClr val="4D4D4D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ZelList2">
  <a:themeElements>
    <a:clrScheme name="">
      <a:dk1>
        <a:srgbClr val="5F5F5F"/>
      </a:dk1>
      <a:lt1>
        <a:srgbClr val="FFFFFF"/>
      </a:lt1>
      <a:dk2>
        <a:srgbClr val="5F5F5F"/>
      </a:dk2>
      <a:lt2>
        <a:srgbClr val="007300"/>
      </a:lt2>
      <a:accent1>
        <a:srgbClr val="499F00"/>
      </a:accent1>
      <a:accent2>
        <a:srgbClr val="4FC200"/>
      </a:accent2>
      <a:accent3>
        <a:srgbClr val="FFFFFF"/>
      </a:accent3>
      <a:accent4>
        <a:srgbClr val="505050"/>
      </a:accent4>
      <a:accent5>
        <a:srgbClr val="B1CDAA"/>
      </a:accent5>
      <a:accent6>
        <a:srgbClr val="47B000"/>
      </a:accent6>
      <a:hlink>
        <a:srgbClr val="78E600"/>
      </a:hlink>
      <a:folHlink>
        <a:srgbClr val="DDDDDD"/>
      </a:folHlink>
    </a:clrScheme>
    <a:fontScheme name="powerpoint-template-24">
      <a:majorFont>
        <a:latin typeface="Microsoft Sans Serif"/>
        <a:ea typeface=""/>
        <a:cs typeface=""/>
      </a:majorFont>
      <a:minorFont>
        <a:latin typeface="Microsoft Sans Serif"/>
        <a:ea typeface=""/>
        <a:cs typeface=""/>
      </a:minorFont>
    </a:fontScheme>
    <a:fmtScheme name="Стандартна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1">
          <a:gsLst>
            <a:gs pos="0">
              <a:schemeClr val="bg2">
                <a:gamma/>
                <a:tint val="26667"/>
                <a:invGamma/>
              </a:schemeClr>
            </a:gs>
            <a:gs pos="100000">
              <a:schemeClr val="bg2">
                <a:alpha val="14999"/>
              </a:schemeClr>
            </a:gs>
          </a:gsLst>
          <a:lin ang="5400000" scaled="1"/>
        </a:gra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1">
          <a:gsLst>
            <a:gs pos="0">
              <a:schemeClr val="bg2">
                <a:gamma/>
                <a:tint val="26667"/>
                <a:invGamma/>
              </a:schemeClr>
            </a:gs>
            <a:gs pos="100000">
              <a:schemeClr val="bg2">
                <a:alpha val="14999"/>
              </a:schemeClr>
            </a:gs>
          </a:gsLst>
          <a:lin ang="5400000" scaled="1"/>
        </a:gra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powerpoint-template-24 1">
        <a:dk1>
          <a:srgbClr val="4D4D4D"/>
        </a:dk1>
        <a:lt1>
          <a:srgbClr val="FFFFFF"/>
        </a:lt1>
        <a:dk2>
          <a:srgbClr val="4D4D4D"/>
        </a:dk2>
        <a:lt2>
          <a:srgbClr val="CC0000"/>
        </a:lt2>
        <a:accent1>
          <a:srgbClr val="FF9933"/>
        </a:accent1>
        <a:accent2>
          <a:srgbClr val="009900"/>
        </a:accent2>
        <a:accent3>
          <a:srgbClr val="FFFFFF"/>
        </a:accent3>
        <a:accent4>
          <a:srgbClr val="404040"/>
        </a:accent4>
        <a:accent5>
          <a:srgbClr val="FFCAAD"/>
        </a:accent5>
        <a:accent6>
          <a:srgbClr val="008A00"/>
        </a:accent6>
        <a:hlink>
          <a:srgbClr val="3366FF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2">
        <a:dk1>
          <a:srgbClr val="4D4D4D"/>
        </a:dk1>
        <a:lt1>
          <a:srgbClr val="FFFFFF"/>
        </a:lt1>
        <a:dk2>
          <a:srgbClr val="4D4D4D"/>
        </a:dk2>
        <a:lt2>
          <a:srgbClr val="FBB240"/>
        </a:lt2>
        <a:accent1>
          <a:srgbClr val="FFC842"/>
        </a:accent1>
        <a:accent2>
          <a:srgbClr val="FED06E"/>
        </a:accent2>
        <a:accent3>
          <a:srgbClr val="FFFFFF"/>
        </a:accent3>
        <a:accent4>
          <a:srgbClr val="404040"/>
        </a:accent4>
        <a:accent5>
          <a:srgbClr val="FFE0B0"/>
        </a:accent5>
        <a:accent6>
          <a:srgbClr val="E6BC63"/>
        </a:accent6>
        <a:hlink>
          <a:srgbClr val="FDDB91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3">
        <a:dk1>
          <a:srgbClr val="4D4D4D"/>
        </a:dk1>
        <a:lt1>
          <a:srgbClr val="FFFFFF"/>
        </a:lt1>
        <a:dk2>
          <a:srgbClr val="4D4D4D"/>
        </a:dk2>
        <a:lt2>
          <a:srgbClr val="FE564C"/>
        </a:lt2>
        <a:accent1>
          <a:srgbClr val="FFC842"/>
        </a:accent1>
        <a:accent2>
          <a:srgbClr val="FED06E"/>
        </a:accent2>
        <a:accent3>
          <a:srgbClr val="FFFFFF"/>
        </a:accent3>
        <a:accent4>
          <a:srgbClr val="404040"/>
        </a:accent4>
        <a:accent5>
          <a:srgbClr val="FFE0B0"/>
        </a:accent5>
        <a:accent6>
          <a:srgbClr val="E6BC63"/>
        </a:accent6>
        <a:hlink>
          <a:srgbClr val="FDDB91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4">
        <a:dk1>
          <a:srgbClr val="4D4D4D"/>
        </a:dk1>
        <a:lt1>
          <a:srgbClr val="FFFFFF"/>
        </a:lt1>
        <a:dk2>
          <a:srgbClr val="4D4D4D"/>
        </a:dk2>
        <a:lt2>
          <a:srgbClr val="BB2A32"/>
        </a:lt2>
        <a:accent1>
          <a:srgbClr val="FFC842"/>
        </a:accent1>
        <a:accent2>
          <a:srgbClr val="FED06E"/>
        </a:accent2>
        <a:accent3>
          <a:srgbClr val="FFFFFF"/>
        </a:accent3>
        <a:accent4>
          <a:srgbClr val="404040"/>
        </a:accent4>
        <a:accent5>
          <a:srgbClr val="FFE0B0"/>
        </a:accent5>
        <a:accent6>
          <a:srgbClr val="E6BC63"/>
        </a:accent6>
        <a:hlink>
          <a:srgbClr val="FDDB91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5">
        <a:dk1>
          <a:srgbClr val="4D4D4D"/>
        </a:dk1>
        <a:lt1>
          <a:srgbClr val="FFFFFF"/>
        </a:lt1>
        <a:dk2>
          <a:srgbClr val="4D4D4D"/>
        </a:dk2>
        <a:lt2>
          <a:srgbClr val="E84A25"/>
        </a:lt2>
        <a:accent1>
          <a:srgbClr val="ED6A24"/>
        </a:accent1>
        <a:accent2>
          <a:srgbClr val="F99E1C"/>
        </a:accent2>
        <a:accent3>
          <a:srgbClr val="FFFFFF"/>
        </a:accent3>
        <a:accent4>
          <a:srgbClr val="404040"/>
        </a:accent4>
        <a:accent5>
          <a:srgbClr val="F4B9AC"/>
        </a:accent5>
        <a:accent6>
          <a:srgbClr val="E28F18"/>
        </a:accent6>
        <a:hlink>
          <a:srgbClr val="F1B545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6">
        <a:dk1>
          <a:srgbClr val="4D4D4D"/>
        </a:dk1>
        <a:lt1>
          <a:srgbClr val="FFFFFF"/>
        </a:lt1>
        <a:dk2>
          <a:srgbClr val="4D4D4D"/>
        </a:dk2>
        <a:lt2>
          <a:srgbClr val="B92D14"/>
        </a:lt2>
        <a:accent1>
          <a:srgbClr val="D34E13"/>
        </a:accent1>
        <a:accent2>
          <a:srgbClr val="DC9009"/>
        </a:accent2>
        <a:accent3>
          <a:srgbClr val="FFFFFF"/>
        </a:accent3>
        <a:accent4>
          <a:srgbClr val="404040"/>
        </a:accent4>
        <a:accent5>
          <a:srgbClr val="E6B2AA"/>
        </a:accent5>
        <a:accent6>
          <a:srgbClr val="C78207"/>
        </a:accent6>
        <a:hlink>
          <a:srgbClr val="EEC633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7">
        <a:dk1>
          <a:srgbClr val="4D4D4D"/>
        </a:dk1>
        <a:lt1>
          <a:srgbClr val="FFFFFF"/>
        </a:lt1>
        <a:dk2>
          <a:srgbClr val="4D4D4D"/>
        </a:dk2>
        <a:lt2>
          <a:srgbClr val="AE6310"/>
        </a:lt2>
        <a:accent1>
          <a:srgbClr val="E79613"/>
        </a:accent1>
        <a:accent2>
          <a:srgbClr val="E1720D"/>
        </a:accent2>
        <a:accent3>
          <a:srgbClr val="FFFFFF"/>
        </a:accent3>
        <a:accent4>
          <a:srgbClr val="404040"/>
        </a:accent4>
        <a:accent5>
          <a:srgbClr val="F1C9AA"/>
        </a:accent5>
        <a:accent6>
          <a:srgbClr val="CC670B"/>
        </a:accent6>
        <a:hlink>
          <a:srgbClr val="C6470A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8">
        <a:dk1>
          <a:srgbClr val="4D4D4D"/>
        </a:dk1>
        <a:lt1>
          <a:srgbClr val="FFFFFF"/>
        </a:lt1>
        <a:dk2>
          <a:srgbClr val="4D4D4D"/>
        </a:dk2>
        <a:lt2>
          <a:srgbClr val="AF5612"/>
        </a:lt2>
        <a:accent1>
          <a:srgbClr val="CB882F"/>
        </a:accent1>
        <a:accent2>
          <a:srgbClr val="E7C432"/>
        </a:accent2>
        <a:accent3>
          <a:srgbClr val="FFFFFF"/>
        </a:accent3>
        <a:accent4>
          <a:srgbClr val="404040"/>
        </a:accent4>
        <a:accent5>
          <a:srgbClr val="E2C3AD"/>
        </a:accent5>
        <a:accent6>
          <a:srgbClr val="D1B12C"/>
        </a:accent6>
        <a:hlink>
          <a:srgbClr val="EECA34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9">
        <a:dk1>
          <a:srgbClr val="4D4D4D"/>
        </a:dk1>
        <a:lt1>
          <a:srgbClr val="FFFFFF"/>
        </a:lt1>
        <a:dk2>
          <a:srgbClr val="4D4D4D"/>
        </a:dk2>
        <a:lt2>
          <a:srgbClr val="9A5E40"/>
        </a:lt2>
        <a:accent1>
          <a:srgbClr val="AE7750"/>
        </a:accent1>
        <a:accent2>
          <a:srgbClr val="C08D60"/>
        </a:accent2>
        <a:accent3>
          <a:srgbClr val="FFFFFF"/>
        </a:accent3>
        <a:accent4>
          <a:srgbClr val="404040"/>
        </a:accent4>
        <a:accent5>
          <a:srgbClr val="D3BDB3"/>
        </a:accent5>
        <a:accent6>
          <a:srgbClr val="AE7F56"/>
        </a:accent6>
        <a:hlink>
          <a:srgbClr val="CCA471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0">
        <a:dk1>
          <a:srgbClr val="4D4D4D"/>
        </a:dk1>
        <a:lt1>
          <a:srgbClr val="FFFFFF"/>
        </a:lt1>
        <a:dk2>
          <a:srgbClr val="4D4D4D"/>
        </a:dk2>
        <a:lt2>
          <a:srgbClr val="D1BB77"/>
        </a:lt2>
        <a:accent1>
          <a:srgbClr val="DBBA87"/>
        </a:accent1>
        <a:accent2>
          <a:srgbClr val="E0B265"/>
        </a:accent2>
        <a:accent3>
          <a:srgbClr val="FFFFFF"/>
        </a:accent3>
        <a:accent4>
          <a:srgbClr val="404040"/>
        </a:accent4>
        <a:accent5>
          <a:srgbClr val="EAD9C3"/>
        </a:accent5>
        <a:accent6>
          <a:srgbClr val="CBA15B"/>
        </a:accent6>
        <a:hlink>
          <a:srgbClr val="E9C277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1">
        <a:dk1>
          <a:srgbClr val="4D4D4D"/>
        </a:dk1>
        <a:lt1>
          <a:srgbClr val="FFFFFF"/>
        </a:lt1>
        <a:dk2>
          <a:srgbClr val="4D4D4D"/>
        </a:dk2>
        <a:lt2>
          <a:srgbClr val="45762A"/>
        </a:lt2>
        <a:accent1>
          <a:srgbClr val="42934C"/>
        </a:accent1>
        <a:accent2>
          <a:srgbClr val="34B66A"/>
        </a:accent2>
        <a:accent3>
          <a:srgbClr val="FFFFFF"/>
        </a:accent3>
        <a:accent4>
          <a:srgbClr val="404040"/>
        </a:accent4>
        <a:accent5>
          <a:srgbClr val="B0C8B2"/>
        </a:accent5>
        <a:accent6>
          <a:srgbClr val="2EA55F"/>
        </a:accent6>
        <a:hlink>
          <a:srgbClr val="34C8D1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2">
        <a:dk1>
          <a:srgbClr val="4D4D4D"/>
        </a:dk1>
        <a:lt1>
          <a:srgbClr val="FFFFFF"/>
        </a:lt1>
        <a:dk2>
          <a:srgbClr val="4D4D4D"/>
        </a:dk2>
        <a:lt2>
          <a:srgbClr val="45762A"/>
        </a:lt2>
        <a:accent1>
          <a:srgbClr val="42934C"/>
        </a:accent1>
        <a:accent2>
          <a:srgbClr val="34B66A"/>
        </a:accent2>
        <a:accent3>
          <a:srgbClr val="FFFFFF"/>
        </a:accent3>
        <a:accent4>
          <a:srgbClr val="404040"/>
        </a:accent4>
        <a:accent5>
          <a:srgbClr val="B0C8B2"/>
        </a:accent5>
        <a:accent6>
          <a:srgbClr val="2EA55F"/>
        </a:accent6>
        <a:hlink>
          <a:srgbClr val="34C8D1"/>
        </a:hlink>
        <a:folHlink>
          <a:srgbClr val="FFFF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3">
        <a:dk1>
          <a:srgbClr val="4D4D4D"/>
        </a:dk1>
        <a:lt1>
          <a:srgbClr val="FFFFFF"/>
        </a:lt1>
        <a:dk2>
          <a:srgbClr val="4D4D4D"/>
        </a:dk2>
        <a:lt2>
          <a:srgbClr val="45762A"/>
        </a:lt2>
        <a:accent1>
          <a:srgbClr val="42934C"/>
        </a:accent1>
        <a:accent2>
          <a:srgbClr val="34B66A"/>
        </a:accent2>
        <a:accent3>
          <a:srgbClr val="FFFFFF"/>
        </a:accent3>
        <a:accent4>
          <a:srgbClr val="404040"/>
        </a:accent4>
        <a:accent5>
          <a:srgbClr val="B0C8B2"/>
        </a:accent5>
        <a:accent6>
          <a:srgbClr val="2EA55F"/>
        </a:accent6>
        <a:hlink>
          <a:srgbClr val="34C8D1"/>
        </a:hlink>
        <a:folHlink>
          <a:srgbClr val="D3D3D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4">
        <a:dk1>
          <a:srgbClr val="FFFFFF"/>
        </a:dk1>
        <a:lt1>
          <a:srgbClr val="FFFFFF"/>
        </a:lt1>
        <a:dk2>
          <a:srgbClr val="FFFFFF"/>
        </a:dk2>
        <a:lt2>
          <a:srgbClr val="45762A"/>
        </a:lt2>
        <a:accent1>
          <a:srgbClr val="42934C"/>
        </a:accent1>
        <a:accent2>
          <a:srgbClr val="34B66A"/>
        </a:accent2>
        <a:accent3>
          <a:srgbClr val="FFFFFF"/>
        </a:accent3>
        <a:accent4>
          <a:srgbClr val="DADADA"/>
        </a:accent4>
        <a:accent5>
          <a:srgbClr val="B0C8B2"/>
        </a:accent5>
        <a:accent6>
          <a:srgbClr val="2EA55F"/>
        </a:accent6>
        <a:hlink>
          <a:srgbClr val="34C8D1"/>
        </a:hlink>
        <a:folHlink>
          <a:srgbClr val="FFFF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5">
        <a:dk1>
          <a:srgbClr val="FFFFFF"/>
        </a:dk1>
        <a:lt1>
          <a:srgbClr val="FFFFFF"/>
        </a:lt1>
        <a:dk2>
          <a:srgbClr val="FFFFFF"/>
        </a:dk2>
        <a:lt2>
          <a:srgbClr val="55A6FE"/>
        </a:lt2>
        <a:accent1>
          <a:srgbClr val="71BBFF"/>
        </a:accent1>
        <a:accent2>
          <a:srgbClr val="74CCFF"/>
        </a:accent2>
        <a:accent3>
          <a:srgbClr val="FFFFFF"/>
        </a:accent3>
        <a:accent4>
          <a:srgbClr val="DADADA"/>
        </a:accent4>
        <a:accent5>
          <a:srgbClr val="BBDAFF"/>
        </a:accent5>
        <a:accent6>
          <a:srgbClr val="68B9E7"/>
        </a:accent6>
        <a:hlink>
          <a:srgbClr val="94D8FF"/>
        </a:hlink>
        <a:folHlink>
          <a:srgbClr val="FFFF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6">
        <a:dk1>
          <a:srgbClr val="FFFFFF"/>
        </a:dk1>
        <a:lt1>
          <a:srgbClr val="FFFFFF"/>
        </a:lt1>
        <a:dk2>
          <a:srgbClr val="FFFFFF"/>
        </a:dk2>
        <a:lt2>
          <a:srgbClr val="4BA1FF"/>
        </a:lt2>
        <a:accent1>
          <a:srgbClr val="5DB2FF"/>
        </a:accent1>
        <a:accent2>
          <a:srgbClr val="65C8FF"/>
        </a:accent2>
        <a:accent3>
          <a:srgbClr val="FFFFFF"/>
        </a:accent3>
        <a:accent4>
          <a:srgbClr val="DADADA"/>
        </a:accent4>
        <a:accent5>
          <a:srgbClr val="B6D5FF"/>
        </a:accent5>
        <a:accent6>
          <a:srgbClr val="5BB5E7"/>
        </a:accent6>
        <a:hlink>
          <a:srgbClr val="87E1FF"/>
        </a:hlink>
        <a:folHlink>
          <a:srgbClr val="FFFFF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ZelList2</Template>
  <TotalTime>275</TotalTime>
  <Words>597</Words>
  <Application>Microsoft Office PowerPoint</Application>
  <PresentationFormat>Екран (4:3)</PresentationFormat>
  <Paragraphs>67</Paragraphs>
  <Slides>8</Slides>
  <Notes>8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слайдів</vt:lpstr>
      </vt:variant>
      <vt:variant>
        <vt:i4>8</vt:i4>
      </vt:variant>
    </vt:vector>
  </HeadingPairs>
  <TitlesOfParts>
    <vt:vector size="9" baseType="lpstr">
      <vt:lpstr>ZelList2</vt:lpstr>
      <vt:lpstr>1.1. Розвиток земельних і майнових відносин в аграрній сфері </vt:lpstr>
      <vt:lpstr>Сільськогосподарське аграрне підприємство -</vt:lpstr>
      <vt:lpstr>Реструктуризація підприємства -</vt:lpstr>
      <vt:lpstr>Реорганізація підприємства </vt:lpstr>
      <vt:lpstr>Паювання майна</vt:lpstr>
      <vt:lpstr>Паювання сільськогосподарських угідь</vt:lpstr>
      <vt:lpstr>Паювання сільськогосподарських угідь</vt:lpstr>
      <vt:lpstr>Паювання сільськогосподарських угідь</vt:lpstr>
    </vt:vector>
  </TitlesOfParts>
  <Company>CtrlSoft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1.1. Розвиток земельних і майнових відносин в аграрній сфері</dc:title>
  <dc:creator>Юра</dc:creator>
  <dc:description>http://propowerpoint.ru - Áåñïëàòíûå øàáëîíû äëÿ ïðåçåíòàöèé. Ïîëåçíûå ñîâåòû è óðîêè  PowerPoint .</dc:description>
  <cp:lastModifiedBy>Юра</cp:lastModifiedBy>
  <cp:revision>19</cp:revision>
  <dcterms:created xsi:type="dcterms:W3CDTF">2014-12-24T18:30:12Z</dcterms:created>
  <dcterms:modified xsi:type="dcterms:W3CDTF">2014-12-25T15:49:31Z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XTAG2">
    <vt:lpwstr>0008004a0a0000000000010243100207f8000400038000</vt:lpwstr>
  </property>
</Properties>
</file>