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1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9C2650-40FE-4E97-A9CC-C884FED6E741}" type="datetimeFigureOut">
              <a:rPr lang="ru-RU" smtClean="0"/>
              <a:pPr/>
              <a:t>08.01.2015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45A8B1-1DDD-42A6-9E5C-3FE07EF6AC8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5A8B1-1DDD-42A6-9E5C-3FE07EF6AC89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5A8B1-1DDD-42A6-9E5C-3FE07EF6AC89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5A8B1-1DDD-42A6-9E5C-3FE07EF6AC89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ru-RU" smtClean="0"/>
              <a:pPr/>
              <a:t>08.01.2015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ru-RU" smtClean="0"/>
              <a:pPr/>
              <a:t>08.01.2015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ru-RU" smtClean="0"/>
              <a:pPr/>
              <a:t>08.01.2015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ru-RU" smtClean="0"/>
              <a:pPr/>
              <a:t>08.01.2015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ru-RU" smtClean="0"/>
              <a:pPr/>
              <a:t>08.01.2015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ru-RU" smtClean="0"/>
              <a:pPr/>
              <a:t>08.01.2015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ru-RU" smtClean="0"/>
              <a:pPr/>
              <a:t>08.01.2015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ru-RU" smtClean="0"/>
              <a:pPr/>
              <a:t>08.01.2015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ru-RU" smtClean="0"/>
              <a:pPr/>
              <a:t>08.01.2015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ru-RU" smtClean="0"/>
              <a:pPr/>
              <a:t>08.01.2015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ru-RU" smtClean="0"/>
              <a:pPr/>
              <a:t>08.01.2015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ru-RU" smtClean="0"/>
              <a:pPr/>
              <a:t>08.01.2015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Валенитн Маг\Мои документы\Мои рисунки\Организатор клипов (Microsoft)\j04331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90802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251520" y="1484784"/>
            <a:ext cx="8712968" cy="1440161"/>
          </a:xfrm>
        </p:spPr>
        <p:txBody>
          <a:bodyPr>
            <a:normAutofit fontScale="90000"/>
          </a:bodyPr>
          <a:lstStyle/>
          <a:p>
            <a:r>
              <a:rPr lang="uk-UA" sz="4900" b="1" dirty="0" smtClean="0">
                <a:solidFill>
                  <a:srgbClr val="002060"/>
                </a:solidFill>
                <a:latin typeface="Microsoft Sans Serif" pitchFamily="34" charset="0"/>
                <a:cs typeface="Microsoft Sans Serif" pitchFamily="34" charset="0"/>
              </a:rPr>
              <a:t/>
            </a:r>
            <a:br>
              <a:rPr lang="uk-UA" sz="4900" b="1" dirty="0" smtClean="0">
                <a:solidFill>
                  <a:srgbClr val="002060"/>
                </a:solidFill>
                <a:latin typeface="Microsoft Sans Serif" pitchFamily="34" charset="0"/>
                <a:cs typeface="Microsoft Sans Serif" pitchFamily="34" charset="0"/>
              </a:rPr>
            </a:br>
            <a:r>
              <a:rPr lang="uk-UA" sz="49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1.10. Організація виробництва продукції рослинництва </a:t>
            </a: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Валенитн Маг\Мои документы\Мои рисунки\Организатор клипов (Microsoft)\j04331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432048"/>
          </a:xfrm>
          <a:noFill/>
        </p:spPr>
        <p:txBody>
          <a:bodyPr>
            <a:noAutofit/>
          </a:bodyPr>
          <a:lstStyle/>
          <a:p>
            <a:pPr algn="ctr"/>
            <a:r>
              <a:rPr lang="uk-UA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Організація виробництва продукції рослинництва</a:t>
            </a:r>
            <a:endParaRPr lang="ru-RU" sz="28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692696"/>
            <a:ext cx="1368152" cy="720080"/>
          </a:xfrm>
          <a:prstGeom prst="rect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3">
                    <a:lumMod val="50000"/>
                  </a:schemeClr>
                </a:solidFill>
              </a:rPr>
              <a:t>Система сівозмін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63688" y="692696"/>
            <a:ext cx="7128792" cy="720080"/>
          </a:xfrm>
          <a:prstGeom prst="rect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1400" spc="40" dirty="0" smtClean="0">
                <a:solidFill>
                  <a:schemeClr val="accent3">
                    <a:lumMod val="50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- земельна площа з науково обґрунтованим чергуванням с.-г. культур та пару в часі (за роками) і в просторі (за полями) з метою підвищення родючості грунту, зростання виробництва продукції та зниження її собівартості</a:t>
            </a:r>
            <a:endParaRPr lang="uk-UA" sz="1400" spc="40" dirty="0">
              <a:solidFill>
                <a:schemeClr val="accent3">
                  <a:lumMod val="50000"/>
                </a:schemeClr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1628800"/>
            <a:ext cx="1368152" cy="432048"/>
          </a:xfrm>
          <a:prstGeom prst="rect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3">
                    <a:lumMod val="50000"/>
                  </a:schemeClr>
                </a:solidFill>
              </a:rPr>
              <a:t>польові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83768" y="2564904"/>
            <a:ext cx="2808312" cy="432048"/>
          </a:xfrm>
          <a:prstGeom prst="rect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i="1" smtClean="0">
                <a:solidFill>
                  <a:schemeClr val="accent3">
                    <a:lumMod val="50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природно-економічні умови</a:t>
            </a:r>
            <a:endParaRPr lang="uk-UA" sz="1400">
              <a:solidFill>
                <a:schemeClr val="accent3">
                  <a:lumMod val="50000"/>
                </a:schemeClr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83768" y="3140968"/>
            <a:ext cx="2808312" cy="432048"/>
          </a:xfrm>
          <a:prstGeom prst="rect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i="1" smtClean="0">
                <a:solidFill>
                  <a:schemeClr val="accent3">
                    <a:lumMod val="50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якість грунтів</a:t>
            </a:r>
            <a:endParaRPr lang="uk-UA" sz="1400">
              <a:solidFill>
                <a:schemeClr val="accent3">
                  <a:lumMod val="50000"/>
                </a:schemeClr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83768" y="3717032"/>
            <a:ext cx="2808312" cy="432048"/>
          </a:xfrm>
          <a:prstGeom prst="rect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i="1" smtClean="0">
                <a:solidFill>
                  <a:schemeClr val="accent3">
                    <a:lumMod val="50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спеціалізація підприємства</a:t>
            </a:r>
            <a:endParaRPr lang="uk-UA" sz="1400">
              <a:solidFill>
                <a:schemeClr val="accent3">
                  <a:lumMod val="50000"/>
                </a:schemeClr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1628800"/>
            <a:ext cx="2952328" cy="720080"/>
          </a:xfrm>
          <a:prstGeom prst="rect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3">
                    <a:lumMod val="50000"/>
                  </a:schemeClr>
                </a:solidFill>
              </a:rPr>
              <a:t>Раціональну структуру посівних площ визначають: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24128" y="2564904"/>
            <a:ext cx="3168352" cy="432048"/>
          </a:xfrm>
          <a:prstGeom prst="rect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i="1" dirty="0" smtClean="0">
                <a:solidFill>
                  <a:schemeClr val="accent3">
                    <a:lumMod val="50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договірні зобов’язання щодо продажу продукції</a:t>
            </a:r>
            <a:endParaRPr lang="uk-UA" sz="1400" dirty="0">
              <a:solidFill>
                <a:schemeClr val="accent3">
                  <a:lumMod val="50000"/>
                </a:schemeClr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724128" y="3140968"/>
            <a:ext cx="3168352" cy="432048"/>
          </a:xfrm>
          <a:prstGeom prst="rect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i="1" dirty="0" smtClean="0">
                <a:solidFill>
                  <a:schemeClr val="accent3">
                    <a:lumMod val="50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внутрішньогосподарські потреби в продукції</a:t>
            </a:r>
            <a:endParaRPr lang="uk-UA" sz="1400" dirty="0">
              <a:solidFill>
                <a:schemeClr val="accent3">
                  <a:lumMod val="50000"/>
                </a:schemeClr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24128" y="3717032"/>
            <a:ext cx="3168352" cy="432048"/>
          </a:xfrm>
          <a:prstGeom prst="rect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i="1" dirty="0" smtClean="0">
                <a:solidFill>
                  <a:schemeClr val="accent3">
                    <a:lumMod val="50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ефективність вирощування    с.-г. культур</a:t>
            </a:r>
            <a:endParaRPr lang="uk-UA" sz="1400" dirty="0">
              <a:solidFill>
                <a:schemeClr val="accent3">
                  <a:lumMod val="50000"/>
                </a:schemeClr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55576" y="2324877"/>
            <a:ext cx="1368152" cy="432048"/>
          </a:xfrm>
          <a:prstGeom prst="rect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3">
                    <a:lumMod val="50000"/>
                  </a:schemeClr>
                </a:solidFill>
              </a:rPr>
              <a:t>кормові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55576" y="3020954"/>
            <a:ext cx="1368152" cy="432048"/>
          </a:xfrm>
          <a:prstGeom prst="rect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3">
                    <a:lumMod val="50000"/>
                  </a:schemeClr>
                </a:solidFill>
              </a:rPr>
              <a:t>спеціальні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55576" y="3717032"/>
            <a:ext cx="1368152" cy="432048"/>
          </a:xfrm>
          <a:prstGeom prst="rect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3">
                    <a:lumMod val="50000"/>
                  </a:schemeClr>
                </a:solidFill>
              </a:rPr>
              <a:t>комплексні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539552" y="1412776"/>
            <a:ext cx="0" cy="2448272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>
            <a:endCxn id="7" idx="1"/>
          </p:cNvCxnSpPr>
          <p:nvPr/>
        </p:nvCxnSpPr>
        <p:spPr>
          <a:xfrm>
            <a:off x="539552" y="1844824"/>
            <a:ext cx="216024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539552" y="2564904"/>
            <a:ext cx="216024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539552" y="3212976"/>
            <a:ext cx="216024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539552" y="3861048"/>
            <a:ext cx="216024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5508104" y="2348880"/>
            <a:ext cx="0" cy="1584176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>
            <a:stCxn id="8" idx="3"/>
            <a:endCxn id="12" idx="1"/>
          </p:cNvCxnSpPr>
          <p:nvPr/>
        </p:nvCxnSpPr>
        <p:spPr>
          <a:xfrm>
            <a:off x="5292080" y="2780928"/>
            <a:ext cx="432048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5292080" y="3356992"/>
            <a:ext cx="432048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5292080" y="3933056"/>
            <a:ext cx="432048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1619672" y="980728"/>
            <a:ext cx="144016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Валенитн Маг\Мои документы\Мои рисунки\Организатор клипов (Microsoft)\j0433166.jpg"/>
          <p:cNvPicPr>
            <a:picLocks noChangeAspect="1" noChangeArrowheads="1"/>
          </p:cNvPicPr>
          <p:nvPr/>
        </p:nvPicPr>
        <p:blipFill>
          <a:blip r:embed="rId3" cstate="print">
            <a:lum bright="-26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720080"/>
          </a:xfrm>
          <a:noFill/>
        </p:spPr>
        <p:txBody>
          <a:bodyPr>
            <a:noAutofit/>
          </a:bodyPr>
          <a:lstStyle/>
          <a:p>
            <a:pPr algn="ctr"/>
            <a:r>
              <a:rPr lang="uk-UA" sz="2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icrosoft Sans Serif" pitchFamily="34" charset="0"/>
              </a:rPr>
              <a:t>Принципи раціональної організації виробничих процесів у рослинництві</a:t>
            </a:r>
            <a:endParaRPr lang="uk-UA" sz="24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Microsoft Sans Serif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1844824"/>
            <a:ext cx="4032448" cy="43204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i="1" spc="100" dirty="0" smtClean="0">
                <a:solidFill>
                  <a:schemeClr val="accent3">
                    <a:lumMod val="50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пропорційність</a:t>
            </a:r>
            <a:endParaRPr lang="uk-UA" sz="1400" b="1" spc="100" dirty="0">
              <a:solidFill>
                <a:schemeClr val="accent3">
                  <a:lumMod val="50000"/>
                </a:schemeClr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2276872"/>
            <a:ext cx="1080120" cy="864096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між засобами праці</a:t>
            </a:r>
            <a:endParaRPr lang="uk-UA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55776" y="908720"/>
            <a:ext cx="4032448" cy="72008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3">
                    <a:lumMod val="50000"/>
                  </a:schemeClr>
                </a:solidFill>
              </a:rPr>
              <a:t>Принципи раціональної організації виробничих процесів у рослинництві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16016" y="1844824"/>
            <a:ext cx="4176464" cy="43204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i="1" spc="100" dirty="0" smtClean="0">
                <a:solidFill>
                  <a:schemeClr val="accent3">
                    <a:lumMod val="50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узгодженість</a:t>
            </a:r>
            <a:endParaRPr lang="uk-UA" sz="1400" b="1" spc="100" dirty="0">
              <a:solidFill>
                <a:schemeClr val="accent3">
                  <a:lumMod val="50000"/>
                </a:schemeClr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16016" y="2276872"/>
            <a:ext cx="2448272" cy="864096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складання графіків трудових процесів та узгодженості операцій (організаційно-технологічних карт)</a:t>
            </a:r>
            <a:endParaRPr lang="uk-UA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4499992" y="1628800"/>
            <a:ext cx="0" cy="482453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>
            <a:stCxn id="8" idx="3"/>
            <a:endCxn id="12" idx="1"/>
          </p:cNvCxnSpPr>
          <p:nvPr/>
        </p:nvCxnSpPr>
        <p:spPr>
          <a:xfrm>
            <a:off x="4283968" y="2060848"/>
            <a:ext cx="43204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4283968" y="4941168"/>
            <a:ext cx="432048" cy="0"/>
          </a:xfrm>
          <a:prstGeom prst="line">
            <a:avLst/>
          </a:prstGeom>
          <a:ln w="285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4283968" y="3501008"/>
            <a:ext cx="43204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/>
          <p:cNvSpPr/>
          <p:nvPr/>
        </p:nvSpPr>
        <p:spPr>
          <a:xfrm>
            <a:off x="251520" y="3284984"/>
            <a:ext cx="4032448" cy="43204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i="1" spc="100" dirty="0" smtClean="0">
                <a:solidFill>
                  <a:schemeClr val="accent3">
                    <a:lumMod val="50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рівномірність</a:t>
            </a:r>
            <a:endParaRPr lang="uk-UA" sz="1400" b="1" spc="100" dirty="0">
              <a:solidFill>
                <a:schemeClr val="accent3">
                  <a:lumMod val="50000"/>
                </a:schemeClr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51520" y="3717032"/>
            <a:ext cx="1368152" cy="79208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підбір відповідних машин</a:t>
            </a:r>
            <a:endParaRPr lang="uk-UA" sz="1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4716016" y="3284984"/>
            <a:ext cx="4176464" cy="43204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i="1" spc="100" dirty="0" smtClean="0">
                <a:solidFill>
                  <a:schemeClr val="accent3">
                    <a:lumMod val="50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безперервність</a:t>
            </a:r>
            <a:endParaRPr lang="uk-UA" sz="1400" b="1" spc="100" dirty="0">
              <a:solidFill>
                <a:schemeClr val="accent3">
                  <a:lumMod val="50000"/>
                </a:schemeClr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4716016" y="3717032"/>
            <a:ext cx="2808312" cy="79208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зменшення перерв в роботі з технічних, організаційних та інших причин</a:t>
            </a:r>
            <a:endParaRPr lang="uk-UA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251520" y="4653136"/>
            <a:ext cx="4032448" cy="57606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i="1" spc="100" dirty="0" smtClean="0">
                <a:solidFill>
                  <a:schemeClr val="bg1"/>
                </a:solidFill>
                <a:latin typeface="Microsoft Sans Serif" pitchFamily="34" charset="0"/>
                <a:cs typeface="Microsoft Sans Serif" pitchFamily="34" charset="0"/>
              </a:rPr>
              <a:t>запас виробничих ресурсів</a:t>
            </a:r>
            <a:endParaRPr lang="uk-UA" sz="1400" b="1" spc="100" dirty="0">
              <a:solidFill>
                <a:schemeClr val="bg1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251520" y="5373216"/>
            <a:ext cx="4032448" cy="57606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i="1" spc="100" dirty="0" smtClean="0">
                <a:solidFill>
                  <a:schemeClr val="bg1"/>
                </a:solidFill>
                <a:latin typeface="Microsoft Sans Serif" pitchFamily="34" charset="0"/>
                <a:cs typeface="Microsoft Sans Serif" pitchFamily="34" charset="0"/>
              </a:rPr>
              <a:t>оптимальна спеціалізація працівників</a:t>
            </a:r>
            <a:endParaRPr lang="uk-UA" sz="1400" b="1" spc="100" dirty="0">
              <a:solidFill>
                <a:schemeClr val="bg1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251520" y="6093296"/>
            <a:ext cx="4032448" cy="57606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i="1" spc="100" dirty="0" smtClean="0">
                <a:solidFill>
                  <a:schemeClr val="bg1"/>
                </a:solidFill>
                <a:latin typeface="Microsoft Sans Serif" pitchFamily="34" charset="0"/>
                <a:cs typeface="Microsoft Sans Serif" pitchFamily="34" charset="0"/>
              </a:rPr>
              <a:t>оптимальна інтенсивність праці</a:t>
            </a:r>
            <a:endParaRPr lang="uk-UA" sz="1400" b="1" spc="100" dirty="0">
              <a:solidFill>
                <a:schemeClr val="bg1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4716016" y="6093296"/>
            <a:ext cx="4176464" cy="57606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i="1" spc="100" dirty="0" smtClean="0">
                <a:solidFill>
                  <a:schemeClr val="bg1"/>
                </a:solidFill>
                <a:latin typeface="Microsoft Sans Serif" pitchFamily="34" charset="0"/>
                <a:cs typeface="Microsoft Sans Serif" pitchFamily="34" charset="0"/>
              </a:rPr>
              <a:t>матеріальне заохочення</a:t>
            </a:r>
            <a:endParaRPr lang="uk-UA" sz="1400" b="1" spc="100" dirty="0">
              <a:solidFill>
                <a:schemeClr val="bg1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4716016" y="5373216"/>
            <a:ext cx="4176464" cy="57606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i="1" spc="60" dirty="0" smtClean="0">
                <a:solidFill>
                  <a:schemeClr val="bg1"/>
                </a:solidFill>
                <a:latin typeface="Microsoft Sans Serif" pitchFamily="34" charset="0"/>
                <a:cs typeface="Microsoft Sans Serif" pitchFamily="34" charset="0"/>
              </a:rPr>
              <a:t>мінімальність переміщень та економія рухів</a:t>
            </a:r>
            <a:endParaRPr lang="uk-UA" sz="1400" b="1" spc="60" dirty="0">
              <a:solidFill>
                <a:schemeClr val="bg1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4716016" y="4653136"/>
            <a:ext cx="4176464" cy="57606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i="1" spc="100" dirty="0" smtClean="0">
                <a:solidFill>
                  <a:schemeClr val="bg1"/>
                </a:solidFill>
                <a:latin typeface="Microsoft Sans Serif" pitchFamily="34" charset="0"/>
                <a:cs typeface="Microsoft Sans Serif" pitchFamily="34" charset="0"/>
              </a:rPr>
              <a:t>стандартизація</a:t>
            </a:r>
            <a:endParaRPr lang="uk-UA" sz="1400" b="1" spc="100" dirty="0">
              <a:solidFill>
                <a:schemeClr val="bg1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7164288" y="2276872"/>
            <a:ext cx="1728192" cy="864096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складання сітьових графіків</a:t>
            </a:r>
            <a:endParaRPr lang="uk-UA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7524328" y="3717032"/>
            <a:ext cx="1368152" cy="79208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впровадження потокових технологічних ліній</a:t>
            </a:r>
            <a:endParaRPr lang="uk-UA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1331640" y="2276872"/>
            <a:ext cx="1512168" cy="864096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між засобами, предметами праці і робочою силою</a:t>
            </a:r>
            <a:endParaRPr lang="uk-UA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2843808" y="2276872"/>
            <a:ext cx="1440160" cy="864096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між окремими трудовими процесами</a:t>
            </a:r>
            <a:endParaRPr lang="uk-UA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1619672" y="3717032"/>
            <a:ext cx="2664296" cy="79208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чітке планування процесу праці на основі погодинного графіка</a:t>
            </a:r>
            <a:endParaRPr lang="uk-UA" sz="1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>
            <a:off x="4283968" y="5661248"/>
            <a:ext cx="43204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4283968" y="6453336"/>
            <a:ext cx="43204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4283968" y="4941168"/>
            <a:ext cx="43204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-39000"/>
          </a:blip>
          <a:srcRect/>
          <a:stretch>
            <a:fillRect/>
          </a:stretch>
        </p:blipFill>
        <p:spPr bwMode="auto">
          <a:xfrm>
            <a:off x="1" y="0"/>
            <a:ext cx="9144000" cy="695739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16632"/>
            <a:ext cx="5486400" cy="432048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uk-UA" sz="2400" dirty="0" smtClean="0">
                <a:solidFill>
                  <a:schemeClr val="bg1"/>
                </a:solidFill>
                <a:latin typeface="Microsoft Sans Serif" pitchFamily="34" charset="0"/>
                <a:cs typeface="Microsoft Sans Serif" pitchFamily="34" charset="0"/>
              </a:rPr>
              <a:t>Організація виробництва зерна</a:t>
            </a:r>
            <a:endParaRPr lang="ru-RU" sz="2400" dirty="0">
              <a:solidFill>
                <a:schemeClr val="bg1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764704"/>
            <a:ext cx="1656184" cy="5760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Оранка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2420888"/>
            <a:ext cx="1656184" cy="5760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Сівба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907704" y="692696"/>
            <a:ext cx="1440160" cy="2880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i="1" dirty="0" smtClean="0"/>
              <a:t>полицева</a:t>
            </a:r>
            <a:endParaRPr lang="ru-RU" sz="1400" i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907704" y="1124744"/>
            <a:ext cx="1440160" cy="2880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i="1" dirty="0" smtClean="0"/>
              <a:t>безполицева</a:t>
            </a:r>
            <a:endParaRPr lang="ru-RU" sz="1400" i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7504" y="1916832"/>
            <a:ext cx="792088" cy="2880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i="1" dirty="0" smtClean="0"/>
              <a:t>всклад</a:t>
            </a:r>
            <a:endParaRPr lang="ru-RU" sz="1400" i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71600" y="1916832"/>
            <a:ext cx="792088" cy="2880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i="1" dirty="0" smtClean="0"/>
              <a:t>врозгін</a:t>
            </a:r>
            <a:endParaRPr lang="ru-RU" sz="1400" i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491880" y="692696"/>
            <a:ext cx="3024336" cy="14401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/>
              <a:t> оптимальні строки і глибина;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/>
              <a:t> добре прилягання стикових гребенів;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/>
              <a:t> добре подрібнення скиби;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/>
              <a:t> прямолінійність борозен;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/>
              <a:t> повне загортання гною;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/>
              <a:t> мінімальна кількість борозен і гребенів;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/>
              <a:t> </a:t>
            </a:r>
            <a:r>
              <a:rPr lang="uk-UA" sz="1200" spc="-20" dirty="0" smtClean="0"/>
              <a:t>розорювання кінців гонів, поворотних смуг.</a:t>
            </a:r>
            <a:endParaRPr lang="ru-RU" sz="1200" spc="-2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660232" y="692696"/>
            <a:ext cx="2304256" cy="14401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88900" indent="-88900">
              <a:buFont typeface="Arial" pitchFamily="34" charset="0"/>
              <a:buChar char="•"/>
            </a:pPr>
            <a:endParaRPr lang="uk-UA" sz="1200" dirty="0" smtClean="0"/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err="1" smtClean="0"/>
              <a:t>ДТ</a:t>
            </a:r>
            <a:r>
              <a:rPr lang="uk-UA" sz="1200" dirty="0" smtClean="0"/>
              <a:t>-75, Т-150 + 4,5-корпусні плуги;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/>
              <a:t>Т-150, К-700А, К-701 + 8,9-корпусні плуги; 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/>
              <a:t>МТЗ + 3-корпусні плуги; 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/>
              <a:t>КПГ-2-150, КПГ-250 для безполицевого обробітку</a:t>
            </a:r>
          </a:p>
          <a:p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07504" y="1484784"/>
            <a:ext cx="1656184" cy="2880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/>
              <a:t>Загінний спосіб</a:t>
            </a:r>
            <a:endParaRPr lang="ru-RU" sz="1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491880" y="4941168"/>
            <a:ext cx="3024336" cy="17281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88900" indent="-88900"/>
            <a:r>
              <a:rPr lang="uk-UA" sz="1200" dirty="0" smtClean="0"/>
              <a:t>   подрібнена солома нагромаджується у причепленому візку, а потім її перевозять до місць зберігання;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/>
              <a:t> солому вкладають на стерню з наступним підбиранням і пресуванням у тюки;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/>
              <a:t> солома нагромаджується у копнувачі, з якого її розвантажують на стерню, а потім волокушами транспортують до місця скиртування</a:t>
            </a:r>
            <a:endParaRPr lang="ru-RU" sz="1200" spc="-2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971600" y="3573016"/>
            <a:ext cx="792088" cy="2880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uk-UA" sz="1200" i="1" spc="-50" dirty="0" smtClean="0"/>
              <a:t>човниковий</a:t>
            </a:r>
            <a:endParaRPr lang="ru-RU" sz="1200" i="1" spc="-5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07504" y="3140968"/>
            <a:ext cx="1656184" cy="2880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uk-UA" sz="1400" dirty="0" smtClean="0"/>
              <a:t>спосіб руху агрегату</a:t>
            </a:r>
            <a:endParaRPr lang="ru-RU" sz="14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07504" y="3573016"/>
            <a:ext cx="792088" cy="2880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uk-UA" sz="1200" i="1" dirty="0" smtClean="0"/>
              <a:t>загінний</a:t>
            </a:r>
            <a:endParaRPr lang="ru-RU" sz="1200" i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1907704" y="2780928"/>
            <a:ext cx="1440160" cy="2880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i="1" dirty="0" smtClean="0"/>
              <a:t>рядковий</a:t>
            </a:r>
            <a:endParaRPr lang="ru-RU" sz="1400" i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907704" y="3140968"/>
            <a:ext cx="1440160" cy="2880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i="1" dirty="0" smtClean="0"/>
              <a:t>вузькорядний</a:t>
            </a:r>
            <a:endParaRPr lang="ru-RU" sz="1400" i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1907704" y="3501008"/>
            <a:ext cx="1440160" cy="2880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i="1" dirty="0" smtClean="0"/>
              <a:t>широкорядний</a:t>
            </a:r>
            <a:endParaRPr lang="ru-RU" sz="1400" i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1907704" y="3861048"/>
            <a:ext cx="1440160" cy="2880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i="1" dirty="0" smtClean="0"/>
              <a:t>перехресний</a:t>
            </a:r>
            <a:endParaRPr lang="ru-RU" sz="1400" i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1907704" y="4221088"/>
            <a:ext cx="1440160" cy="43204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i="1" dirty="0" smtClean="0"/>
              <a:t>діагонально-перехресний</a:t>
            </a:r>
            <a:endParaRPr lang="ru-RU" sz="1400" i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6660232" y="2420888"/>
            <a:ext cx="2304256" cy="9361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88900" indent="-88900">
              <a:buFont typeface="Arial" pitchFamily="34" charset="0"/>
              <a:buChar char="•"/>
            </a:pPr>
            <a:endParaRPr lang="uk-UA" sz="1200" dirty="0" smtClean="0"/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/>
              <a:t>СЗ-3,6, СЗА-3,6, СЗТ-3,6;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/>
              <a:t>трактор +1-5 сівалок; 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/>
              <a:t>автонавантажувач АС-2УМ для заправлення сівалок</a:t>
            </a:r>
          </a:p>
          <a:p>
            <a:endParaRPr lang="ru-RU" sz="12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1907704" y="2420888"/>
            <a:ext cx="1440160" cy="2880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/>
              <a:t>Способи сівби:</a:t>
            </a:r>
            <a:endParaRPr lang="ru-RU" sz="14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107504" y="4941168"/>
            <a:ext cx="1728192" cy="5760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Збирання</a:t>
            </a:r>
            <a:endParaRPr lang="ru-RU" sz="24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1115616" y="6093296"/>
            <a:ext cx="792088" cy="5760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uk-UA" sz="1200" i="1" spc="-50" dirty="0" smtClean="0"/>
              <a:t>роздільний</a:t>
            </a:r>
            <a:r>
              <a:rPr lang="uk-UA" sz="1200" spc="-50" dirty="0" smtClean="0"/>
              <a:t> </a:t>
            </a:r>
            <a:r>
              <a:rPr lang="uk-UA" sz="1200" i="1" spc="-50" dirty="0" smtClean="0"/>
              <a:t>двохфазний</a:t>
            </a:r>
            <a:endParaRPr lang="ru-RU" sz="1200" i="1" spc="-5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107504" y="5661248"/>
            <a:ext cx="1728192" cy="2880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uk-UA" sz="1400" dirty="0" smtClean="0"/>
              <a:t>способи збирання</a:t>
            </a:r>
            <a:endParaRPr lang="ru-RU" sz="14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107504" y="6093296"/>
            <a:ext cx="936104" cy="5760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uk-UA" sz="1200" i="1" spc="-140" dirty="0" smtClean="0"/>
              <a:t>пряме комбайнування</a:t>
            </a:r>
            <a:endParaRPr lang="ru-RU" sz="1200" i="1" spc="-14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3491880" y="4581128"/>
            <a:ext cx="3024336" cy="2880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/>
              <a:t>Збирання соломи:</a:t>
            </a:r>
            <a:endParaRPr lang="ru-RU" sz="14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491880" y="2780928"/>
            <a:ext cx="3024336" cy="136815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/>
              <a:t> оптимальні строки та норми висіву; рівномірне загортання насіння на потрібну глибину; 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/>
              <a:t>прямолінійність рядків; 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/>
              <a:t>нормальна ширина міжрядь; 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/>
              <a:t>відсутність огріхів і просівів</a:t>
            </a:r>
            <a:endParaRPr lang="ru-RU" sz="1200" spc="-20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3491880" y="2420888"/>
            <a:ext cx="3024336" cy="2880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/>
              <a:t>Агротехнічні вимоги до сівби:</a:t>
            </a:r>
            <a:endParaRPr lang="ru-RU" sz="14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6660232" y="4941168"/>
            <a:ext cx="2304256" cy="14401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 anchorCtr="0"/>
          <a:lstStyle/>
          <a:p>
            <a:pPr marL="88900" indent="-88900">
              <a:buFont typeface="Arial" pitchFamily="34" charset="0"/>
              <a:buChar char="•"/>
            </a:pPr>
            <a:endParaRPr lang="uk-UA" sz="1200" dirty="0" smtClean="0"/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/>
              <a:t>жатки ЖНС-12, ЖВН-6, ЖШН-6;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/>
              <a:t>комбайни СК-5, </a:t>
            </a:r>
            <a:r>
              <a:rPr lang="uk-UA" sz="1200" dirty="0" err="1" smtClean="0"/>
              <a:t>СК</a:t>
            </a:r>
            <a:r>
              <a:rPr lang="uk-UA" sz="1200" dirty="0" smtClean="0"/>
              <a:t>-6, Дон-1500; 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/>
              <a:t>візки 2ПТС-4 + МТЗ для відвезення соломи;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/>
              <a:t>скиртоклад СНУ-0,5;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/>
              <a:t>зерно-очисно-сушильні комплекси КЗС-40, КЗС-20Ш </a:t>
            </a:r>
          </a:p>
          <a:p>
            <a:endParaRPr lang="ru-RU" sz="1200" dirty="0"/>
          </a:p>
        </p:txBody>
      </p:sp>
      <p:cxnSp>
        <p:nvCxnSpPr>
          <p:cNvPr id="39" name="Прямая соединительная линия 38"/>
          <p:cNvCxnSpPr>
            <a:stCxn id="5" idx="2"/>
            <a:endCxn id="15" idx="0"/>
          </p:cNvCxnSpPr>
          <p:nvPr/>
        </p:nvCxnSpPr>
        <p:spPr>
          <a:xfrm>
            <a:off x="935596" y="1340768"/>
            <a:ext cx="0" cy="14401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1403648" y="1772816"/>
            <a:ext cx="0" cy="14401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539552" y="1772816"/>
            <a:ext cx="0" cy="14401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899592" y="2996952"/>
            <a:ext cx="0" cy="14401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539552" y="3429000"/>
            <a:ext cx="0" cy="14401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1403648" y="3429000"/>
            <a:ext cx="0" cy="14401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971600" y="5517232"/>
            <a:ext cx="0" cy="14401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611560" y="5949280"/>
            <a:ext cx="0" cy="14401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1547664" y="5949280"/>
            <a:ext cx="0" cy="14401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>
            <a:endCxn id="9" idx="1"/>
          </p:cNvCxnSpPr>
          <p:nvPr/>
        </p:nvCxnSpPr>
        <p:spPr>
          <a:xfrm>
            <a:off x="1763688" y="836712"/>
            <a:ext cx="14401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1763688" y="1268760"/>
            <a:ext cx="14401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1763688" y="2564904"/>
            <a:ext cx="14401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2627784" y="2708920"/>
            <a:ext cx="0" cy="7200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lum bright="-2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636" y="116632"/>
            <a:ext cx="6552728" cy="432048"/>
          </a:xfrm>
          <a:noFill/>
          <a:ln>
            <a:solidFill>
              <a:srgbClr val="FFFF00"/>
            </a:solidFill>
          </a:ln>
        </p:spPr>
        <p:txBody>
          <a:bodyPr>
            <a:noAutofit/>
          </a:bodyPr>
          <a:lstStyle/>
          <a:p>
            <a:pPr algn="ctr"/>
            <a:r>
              <a:rPr lang="uk-UA" sz="2400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Організація виробництва цукрових буряків</a:t>
            </a:r>
            <a:endParaRPr lang="ru-RU" sz="2400" dirty="0">
              <a:solidFill>
                <a:srgbClr val="FFFF0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1412776"/>
            <a:ext cx="1656184" cy="57606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rgbClr val="FFFF00"/>
                </a:solidFill>
              </a:rPr>
              <a:t>Оранка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2996952"/>
            <a:ext cx="1656184" cy="57606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rgbClr val="FFFF00"/>
                </a:solidFill>
              </a:rPr>
              <a:t>Сівба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07704" y="1412776"/>
            <a:ext cx="1440160" cy="2880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i="1" dirty="0" smtClean="0">
                <a:solidFill>
                  <a:srgbClr val="FFFF00"/>
                </a:solidFill>
              </a:rPr>
              <a:t>полицева</a:t>
            </a:r>
            <a:endParaRPr lang="ru-RU" sz="1400" i="1" dirty="0">
              <a:solidFill>
                <a:srgbClr val="FFFF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07704" y="1772816"/>
            <a:ext cx="1440160" cy="2880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i="1" dirty="0" smtClean="0">
                <a:solidFill>
                  <a:srgbClr val="FFFF00"/>
                </a:solidFill>
              </a:rPr>
              <a:t>безполицева</a:t>
            </a:r>
            <a:endParaRPr lang="ru-RU" sz="1400" i="1" dirty="0">
              <a:solidFill>
                <a:srgbClr val="FFFF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7504" y="2564904"/>
            <a:ext cx="792088" cy="2880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i="1" dirty="0" smtClean="0">
                <a:solidFill>
                  <a:srgbClr val="FFFF00"/>
                </a:solidFill>
              </a:rPr>
              <a:t>всклад</a:t>
            </a:r>
            <a:endParaRPr lang="ru-RU" sz="1400" i="1" dirty="0">
              <a:solidFill>
                <a:srgbClr val="FFFF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71600" y="2564904"/>
            <a:ext cx="792088" cy="2880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i="1" dirty="0" smtClean="0">
                <a:solidFill>
                  <a:srgbClr val="FFFF00"/>
                </a:solidFill>
              </a:rPr>
              <a:t>врозгін</a:t>
            </a:r>
            <a:endParaRPr lang="ru-RU" sz="1400" i="1" dirty="0">
              <a:solidFill>
                <a:srgbClr val="FFFF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91880" y="1412776"/>
            <a:ext cx="3024336" cy="144016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rgbClr val="FFFF00"/>
                </a:solidFill>
              </a:rPr>
              <a:t> оптимальні строки і глибина;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rgbClr val="FFFF00"/>
                </a:solidFill>
              </a:rPr>
              <a:t> добре прилягання стикових гребенів;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rgbClr val="FFFF00"/>
                </a:solidFill>
              </a:rPr>
              <a:t> добре подрібнення скиби;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rgbClr val="FFFF00"/>
                </a:solidFill>
              </a:rPr>
              <a:t> прямолінійність борозен;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rgbClr val="FFFF00"/>
                </a:solidFill>
              </a:rPr>
              <a:t> повне загортання гною;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rgbClr val="FFFF00"/>
                </a:solidFill>
              </a:rPr>
              <a:t> мінімальна кількість борозен і гребенів;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rgbClr val="FFFF00"/>
                </a:solidFill>
              </a:rPr>
              <a:t> </a:t>
            </a:r>
            <a:r>
              <a:rPr lang="uk-UA" sz="1200" spc="-20" dirty="0" smtClean="0">
                <a:solidFill>
                  <a:srgbClr val="FFFF00"/>
                </a:solidFill>
              </a:rPr>
              <a:t>розорювання кінців гонів, поворотних смуг.</a:t>
            </a:r>
            <a:endParaRPr lang="ru-RU" sz="1200" spc="-20" dirty="0">
              <a:solidFill>
                <a:srgbClr val="FFFF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660232" y="2348880"/>
            <a:ext cx="2304256" cy="50405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uk-UA" sz="1200" dirty="0" smtClean="0">
                <a:solidFill>
                  <a:srgbClr val="FFFF00"/>
                </a:solidFill>
              </a:rPr>
              <a:t>плуги ПЛН-5-35, ПНЯ-4-42 + борони або котки</a:t>
            </a:r>
            <a:endParaRPr lang="uk-UA" sz="1200" dirty="0">
              <a:solidFill>
                <a:srgbClr val="FFFF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7504" y="2132856"/>
            <a:ext cx="1656184" cy="2880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</a:rPr>
              <a:t>Загінний спосіб</a:t>
            </a:r>
            <a:endParaRPr lang="ru-RU" sz="1400" dirty="0">
              <a:solidFill>
                <a:srgbClr val="FFFF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051720" y="4985792"/>
            <a:ext cx="2592288" cy="21602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88900" indent="-88900"/>
            <a:r>
              <a:rPr lang="uk-UA" sz="1200" dirty="0" smtClean="0">
                <a:solidFill>
                  <a:srgbClr val="FFFF00"/>
                </a:solidFill>
              </a:rPr>
              <a:t>   силосують окремо або з кукурудзою</a:t>
            </a:r>
            <a:endParaRPr lang="uk-UA" sz="1200" spc="-20" dirty="0">
              <a:solidFill>
                <a:srgbClr val="FFFF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7504" y="3645024"/>
            <a:ext cx="1656184" cy="43204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uk-UA" sz="1200" i="1" dirty="0" smtClean="0">
                <a:solidFill>
                  <a:srgbClr val="FFFF00"/>
                </a:solidFill>
              </a:rPr>
              <a:t>човниковий рух агрегату</a:t>
            </a:r>
            <a:endParaRPr lang="ru-RU" sz="1200" i="1" dirty="0">
              <a:solidFill>
                <a:srgbClr val="FFFF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907704" y="3356992"/>
            <a:ext cx="1440160" cy="2880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i="1" dirty="0" smtClean="0">
                <a:solidFill>
                  <a:srgbClr val="FFFF00"/>
                </a:solidFill>
              </a:rPr>
              <a:t>пунктирний</a:t>
            </a:r>
            <a:endParaRPr lang="ru-RU" sz="1400" i="1" dirty="0">
              <a:solidFill>
                <a:srgbClr val="FFFF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660232" y="2996952"/>
            <a:ext cx="2304256" cy="50405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 anchorCtr="0"/>
          <a:lstStyle/>
          <a:p>
            <a:pPr marL="88900"/>
            <a:r>
              <a:rPr lang="uk-UA" sz="1200" dirty="0" smtClean="0">
                <a:solidFill>
                  <a:srgbClr val="FFFF00"/>
                </a:solidFill>
              </a:rPr>
              <a:t>сівалки точного висіву ССТ-12Б та ССТ-12В</a:t>
            </a:r>
            <a:endParaRPr lang="uk-UA" sz="1200" dirty="0">
              <a:solidFill>
                <a:srgbClr val="FFFF0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907704" y="2996952"/>
            <a:ext cx="1440160" cy="2880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</a:rPr>
              <a:t>Спосіб сівби:</a:t>
            </a:r>
            <a:endParaRPr lang="ru-RU" sz="1400" dirty="0">
              <a:solidFill>
                <a:srgbClr val="FFFF0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07504" y="4625752"/>
            <a:ext cx="1728192" cy="57606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rgbClr val="FFFF00"/>
                </a:solidFill>
              </a:rPr>
              <a:t>Збирання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115616" y="5777880"/>
            <a:ext cx="936104" cy="57606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uk-UA" sz="1200" i="1" spc="-50" dirty="0" smtClean="0">
                <a:solidFill>
                  <a:srgbClr val="FFFF00"/>
                </a:solidFill>
              </a:rPr>
              <a:t>потоково-перевалочний</a:t>
            </a:r>
            <a:endParaRPr lang="ru-RU" sz="1200" i="1" spc="-50" dirty="0">
              <a:solidFill>
                <a:srgbClr val="FFFF00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07504" y="5345832"/>
            <a:ext cx="1944216" cy="2880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</a:rPr>
              <a:t>способи збирання</a:t>
            </a:r>
            <a:endParaRPr lang="ru-RU" sz="1400" dirty="0">
              <a:solidFill>
                <a:srgbClr val="FFFF00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07504" y="5777880"/>
            <a:ext cx="936104" cy="57606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uk-UA" sz="1200" i="1" spc="-140" dirty="0" smtClean="0">
                <a:solidFill>
                  <a:srgbClr val="FFFF00"/>
                </a:solidFill>
              </a:rPr>
              <a:t>потоковий</a:t>
            </a:r>
            <a:endParaRPr lang="ru-RU" sz="1200" i="1" spc="-140" dirty="0">
              <a:solidFill>
                <a:srgbClr val="FFFF00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051720" y="4625752"/>
            <a:ext cx="2592288" cy="2880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</a:rPr>
              <a:t>Використання гички:</a:t>
            </a:r>
            <a:endParaRPr lang="ru-RU" sz="1400" dirty="0">
              <a:solidFill>
                <a:srgbClr val="FFFF00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491880" y="3356992"/>
            <a:ext cx="3024336" cy="115212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rgbClr val="FFFF00"/>
                </a:solidFill>
              </a:rPr>
              <a:t> оптимальні строки та норми висіву; рівномірне загортання насіння на потрібну глибину; 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rgbClr val="FFFF00"/>
                </a:solidFill>
              </a:rPr>
              <a:t>прямолінійність рядків; 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rgbClr val="FFFF00"/>
                </a:solidFill>
              </a:rPr>
              <a:t>нормальна ширина міжрядь; 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rgbClr val="FFFF00"/>
                </a:solidFill>
              </a:rPr>
              <a:t>відсутність огріхів і просівів</a:t>
            </a:r>
            <a:endParaRPr lang="ru-RU" sz="1200" spc="-20" dirty="0">
              <a:solidFill>
                <a:srgbClr val="FFFF00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491880" y="2996952"/>
            <a:ext cx="3024336" cy="2880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</a:rPr>
              <a:t>Агротехнічні вимоги до сівби:</a:t>
            </a:r>
            <a:endParaRPr lang="ru-RU" sz="1400" dirty="0">
              <a:solidFill>
                <a:srgbClr val="FFFF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195736" y="5273824"/>
            <a:ext cx="2448272" cy="158417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 anchorCtr="0"/>
          <a:lstStyle/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rgbClr val="FFFF00"/>
                </a:solidFill>
              </a:rPr>
              <a:t>КСБ-6 </a:t>
            </a:r>
            <a:r>
              <a:rPr lang="uk-UA" sz="1200" dirty="0" err="1" smtClean="0">
                <a:solidFill>
                  <a:srgbClr val="FFFF00"/>
                </a:solidFill>
              </a:rPr>
              <a:t>„Збруч”</a:t>
            </a:r>
            <a:r>
              <a:rPr lang="uk-UA" sz="1200" dirty="0" smtClean="0">
                <a:solidFill>
                  <a:srgbClr val="FFFF00"/>
                </a:solidFill>
              </a:rPr>
              <a:t>; 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err="1" smtClean="0">
                <a:solidFill>
                  <a:srgbClr val="FFFF00"/>
                </a:solidFill>
              </a:rPr>
              <a:t>гичкозбиральні</a:t>
            </a:r>
            <a:r>
              <a:rPr lang="uk-UA" sz="1200" dirty="0" smtClean="0">
                <a:solidFill>
                  <a:srgbClr val="FFFF00"/>
                </a:solidFill>
              </a:rPr>
              <a:t> машини БМ-6Б, МБП-6, МГ-6; 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err="1" smtClean="0">
                <a:solidFill>
                  <a:srgbClr val="FFFF00"/>
                </a:solidFill>
              </a:rPr>
              <a:t>коренезбиральні</a:t>
            </a:r>
            <a:r>
              <a:rPr lang="uk-UA" sz="1200" dirty="0" smtClean="0">
                <a:solidFill>
                  <a:srgbClr val="FFFF00"/>
                </a:solidFill>
              </a:rPr>
              <a:t> машини КС-6Б, РКМ-6, </a:t>
            </a:r>
            <a:r>
              <a:rPr lang="uk-UA" sz="1200" dirty="0" err="1" smtClean="0">
                <a:solidFill>
                  <a:srgbClr val="FFFF00"/>
                </a:solidFill>
              </a:rPr>
              <a:t>МКП</a:t>
            </a:r>
            <a:r>
              <a:rPr lang="uk-UA" sz="1200" dirty="0" smtClean="0">
                <a:solidFill>
                  <a:srgbClr val="FFFF00"/>
                </a:solidFill>
              </a:rPr>
              <a:t>-4, МКП-6, </a:t>
            </a:r>
            <a:r>
              <a:rPr lang="uk-UA" sz="1200" dirty="0" err="1" smtClean="0">
                <a:solidFill>
                  <a:srgbClr val="FFFF00"/>
                </a:solidFill>
              </a:rPr>
              <a:t>МКК</a:t>
            </a:r>
            <a:r>
              <a:rPr lang="uk-UA" sz="1200" dirty="0" smtClean="0">
                <a:solidFill>
                  <a:srgbClr val="FFFF00"/>
                </a:solidFill>
              </a:rPr>
              <a:t>-6,  імпортний комбайн MoreauGR4;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rgbClr val="FFFF00"/>
                </a:solidFill>
              </a:rPr>
              <a:t>буряконавантажувачі СПС-4,2 або СНТ-2ДБ.</a:t>
            </a:r>
            <a:endParaRPr lang="uk-UA" sz="1200" dirty="0">
              <a:solidFill>
                <a:srgbClr val="FFFF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07504" y="620688"/>
            <a:ext cx="1656184" cy="64807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rgbClr val="FFFF00"/>
                </a:solidFill>
              </a:rPr>
              <a:t>Лущення стерні</a:t>
            </a:r>
            <a:endParaRPr lang="ru-RU" sz="2000" dirty="0">
              <a:solidFill>
                <a:srgbClr val="FFFF00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907704" y="620688"/>
            <a:ext cx="4608512" cy="2880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200" dirty="0" smtClean="0">
                <a:solidFill>
                  <a:srgbClr val="FFFF00"/>
                </a:solidFill>
              </a:rPr>
              <a:t>перше - дисковими лущильниками в два сліди</a:t>
            </a:r>
            <a:endParaRPr lang="uk-UA" sz="1200" dirty="0">
              <a:solidFill>
                <a:srgbClr val="FFFF00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907704" y="980728"/>
            <a:ext cx="4608512" cy="2880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200" dirty="0" smtClean="0">
                <a:solidFill>
                  <a:srgbClr val="FFFF00"/>
                </a:solidFill>
              </a:rPr>
              <a:t>через 10-12 днів - друге лущіння лемішними лущильниками</a:t>
            </a:r>
            <a:endParaRPr lang="uk-UA" sz="1200" dirty="0">
              <a:solidFill>
                <a:srgbClr val="FFFF00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660232" y="620688"/>
            <a:ext cx="2304256" cy="93610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rgbClr val="FFFF00"/>
                </a:solidFill>
              </a:rPr>
              <a:t>дискові лущильники ЛДГ-10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ru-RU" sz="1200" dirty="0" err="1" smtClean="0">
                <a:solidFill>
                  <a:srgbClr val="FFFF00"/>
                </a:solidFill>
              </a:rPr>
              <a:t>дискові</a:t>
            </a:r>
            <a:r>
              <a:rPr lang="ru-RU" sz="1200" dirty="0" smtClean="0">
                <a:solidFill>
                  <a:srgbClr val="FFFF00"/>
                </a:solidFill>
              </a:rPr>
              <a:t> борони БДТ-3, БДТ-7, БДВ-6;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ru-RU" sz="1200" dirty="0" err="1" smtClean="0">
                <a:solidFill>
                  <a:srgbClr val="FFFF00"/>
                </a:solidFill>
              </a:rPr>
              <a:t>лемішні</a:t>
            </a:r>
            <a:r>
              <a:rPr lang="ru-RU" sz="1200" dirty="0" smtClean="0">
                <a:solidFill>
                  <a:srgbClr val="FFFF00"/>
                </a:solidFill>
              </a:rPr>
              <a:t> лущильники ППЛ-5-25, ППЛ-10-25</a:t>
            </a:r>
            <a:endParaRPr lang="ru-RU" sz="1200" dirty="0">
              <a:solidFill>
                <a:srgbClr val="FFFF00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860032" y="4653136"/>
            <a:ext cx="4104456" cy="43204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  <a:latin typeface="Calibri" pitchFamily="34" charset="0"/>
              </a:rPr>
              <a:t>Інтенсивна технологія </a:t>
            </a:r>
            <a:r>
              <a:rPr lang="uk-UA" sz="1400" dirty="0" smtClean="0">
                <a:solidFill>
                  <a:srgbClr val="FFFF00"/>
                </a:solidFill>
                <a:latin typeface="Calibri" pitchFamily="34" charset="0"/>
              </a:rPr>
              <a:t>вирощування</a:t>
            </a:r>
            <a:r>
              <a:rPr lang="uk-UA" sz="1400" dirty="0" smtClean="0">
                <a:solidFill>
                  <a:srgbClr val="FFFF00"/>
                </a:solidFill>
              </a:rPr>
              <a:t>:</a:t>
            </a:r>
            <a:endParaRPr lang="ru-RU" sz="1400" dirty="0">
              <a:solidFill>
                <a:srgbClr val="FFFF00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4860032" y="5085184"/>
            <a:ext cx="4104456" cy="177281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 anchorCtr="0"/>
          <a:lstStyle/>
          <a:p>
            <a:endParaRPr lang="uk-UA" sz="200" dirty="0" smtClean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rgbClr val="FFFF00"/>
                </a:solidFill>
              </a:rPr>
              <a:t>  розміщення у сівозмінах після кращих попередників; 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rgbClr val="FFFF00"/>
                </a:solidFill>
              </a:rPr>
              <a:t>  науково обґрунтоване внесення добрив; 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rgbClr val="FFFF00"/>
                </a:solidFill>
              </a:rPr>
              <a:t>  досконала систему основного обробітку грунту; 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rgbClr val="FFFF00"/>
                </a:solidFill>
              </a:rPr>
              <a:t>  сівба одноростковим відкаліброваним насінням; 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rgbClr val="FFFF00"/>
                </a:solidFill>
              </a:rPr>
              <a:t>  застосування комплексної системи захисту рослин; 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rgbClr val="FFFF00"/>
                </a:solidFill>
              </a:rPr>
              <a:t>  суцільне розпушення грунту до і після появи сходів; 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rgbClr val="FFFF00"/>
                </a:solidFill>
              </a:rPr>
              <a:t>  механізоване формування густоти та догляд за посівами; 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rgbClr val="FFFF00"/>
                </a:solidFill>
              </a:rPr>
              <a:t>  збирання потоковим чи потоково-перевалочним способом; 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rgbClr val="FFFF00"/>
                </a:solidFill>
              </a:rPr>
              <a:t>  раціональна організація і оплата праці.</a:t>
            </a:r>
            <a:endParaRPr lang="ru-RU" sz="1200" dirty="0">
              <a:solidFill>
                <a:srgbClr val="FFFF00"/>
              </a:solidFill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1763688" y="764704"/>
            <a:ext cx="144016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1763688" y="1124744"/>
            <a:ext cx="144016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1763688" y="1556792"/>
            <a:ext cx="144016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1763688" y="1916832"/>
            <a:ext cx="144016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1763688" y="3140968"/>
            <a:ext cx="144016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539552" y="2420888"/>
            <a:ext cx="0" cy="14401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1331640" y="2420888"/>
            <a:ext cx="0" cy="14401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>
            <a:stCxn id="5" idx="2"/>
            <a:endCxn id="15" idx="0"/>
          </p:cNvCxnSpPr>
          <p:nvPr/>
        </p:nvCxnSpPr>
        <p:spPr>
          <a:xfrm>
            <a:off x="935596" y="1988840"/>
            <a:ext cx="0" cy="14401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-37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3698" y="116632"/>
            <a:ext cx="5436604" cy="432048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uk-UA" sz="2400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Організація виробництва соняшнику</a:t>
            </a:r>
            <a:endParaRPr lang="ru-RU" sz="2400" dirty="0">
              <a:solidFill>
                <a:srgbClr val="FFFF0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1412776"/>
            <a:ext cx="1656184" cy="57606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bg1"/>
                </a:solidFill>
              </a:rPr>
              <a:t>Оранка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2996952"/>
            <a:ext cx="1656184" cy="57606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bg1"/>
                </a:solidFill>
              </a:rPr>
              <a:t>Сівба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07704" y="1412776"/>
            <a:ext cx="1440160" cy="2880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i="1" dirty="0" smtClean="0">
                <a:solidFill>
                  <a:schemeClr val="bg1"/>
                </a:solidFill>
              </a:rPr>
              <a:t>полицева</a:t>
            </a:r>
            <a:endParaRPr lang="ru-RU" sz="1400" i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07704" y="1772816"/>
            <a:ext cx="1440160" cy="2880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i="1" dirty="0" smtClean="0">
                <a:solidFill>
                  <a:schemeClr val="bg1"/>
                </a:solidFill>
              </a:rPr>
              <a:t>безполицева</a:t>
            </a:r>
            <a:endParaRPr lang="ru-RU" sz="1400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7504" y="2564904"/>
            <a:ext cx="792088" cy="2880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i="1" dirty="0" smtClean="0">
                <a:solidFill>
                  <a:schemeClr val="bg1"/>
                </a:solidFill>
              </a:rPr>
              <a:t>всклад</a:t>
            </a:r>
            <a:endParaRPr lang="ru-RU" sz="1400" i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71600" y="2564904"/>
            <a:ext cx="792088" cy="2880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i="1" dirty="0" smtClean="0">
                <a:solidFill>
                  <a:schemeClr val="bg1"/>
                </a:solidFill>
              </a:rPr>
              <a:t>врозгін</a:t>
            </a:r>
            <a:endParaRPr lang="ru-RU" sz="1400" i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91880" y="1412776"/>
            <a:ext cx="3024336" cy="144016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 оптимальні строки і глибина;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 добре прилягання стикових гребенів;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 добре подрібнення скиби;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 прямолінійність борозен;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 повне загортання гною;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 мінімальна кількість борозен і гребенів;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 </a:t>
            </a:r>
            <a:r>
              <a:rPr lang="uk-UA" sz="1200" spc="-20" dirty="0" smtClean="0">
                <a:solidFill>
                  <a:schemeClr val="bg1"/>
                </a:solidFill>
              </a:rPr>
              <a:t>розорювання кінців гонів, поворотних смуг.</a:t>
            </a:r>
            <a:endParaRPr lang="ru-RU" sz="1200" spc="-20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660232" y="1412776"/>
            <a:ext cx="2304256" cy="144016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88900" indent="-88900">
              <a:buFont typeface="Arial" pitchFamily="34" charset="0"/>
              <a:buChar char="•"/>
            </a:pPr>
            <a:r>
              <a:rPr lang="uk-UA" sz="1200" dirty="0" err="1" smtClean="0">
                <a:solidFill>
                  <a:schemeClr val="bg1"/>
                </a:solidFill>
              </a:rPr>
              <a:t>ДТ</a:t>
            </a:r>
            <a:r>
              <a:rPr lang="uk-UA" sz="1200" dirty="0" smtClean="0">
                <a:solidFill>
                  <a:schemeClr val="bg1"/>
                </a:solidFill>
              </a:rPr>
              <a:t>-75, Т-150 + 4,5-корпусні плуги;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Т-150, К-700А, К-701 + 8,9-корпусні плуги; 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МТЗ + 3-корпусні плуги; 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КПШ-9, </a:t>
            </a:r>
            <a:r>
              <a:rPr lang="uk-UA" sz="1200" dirty="0" err="1" smtClean="0">
                <a:solidFill>
                  <a:schemeClr val="bg1"/>
                </a:solidFill>
              </a:rPr>
              <a:t>КПШ</a:t>
            </a:r>
            <a:r>
              <a:rPr lang="uk-UA" sz="1200" dirty="0" smtClean="0">
                <a:solidFill>
                  <a:schemeClr val="bg1"/>
                </a:solidFill>
              </a:rPr>
              <a:t>-5, КПГ-2-250 для безполицевого обробітку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07504" y="2132856"/>
            <a:ext cx="1656184" cy="2880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Загінний спосіб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7504" y="3645024"/>
            <a:ext cx="1656184" cy="43204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uk-UA" sz="1200" i="1" dirty="0" smtClean="0">
                <a:solidFill>
                  <a:schemeClr val="bg1"/>
                </a:solidFill>
              </a:rPr>
              <a:t>човниковий рух агрегату</a:t>
            </a:r>
            <a:endParaRPr lang="ru-RU" sz="1200" i="1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907704" y="3356992"/>
            <a:ext cx="1440160" cy="2880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i="1" dirty="0" smtClean="0">
                <a:solidFill>
                  <a:schemeClr val="bg1"/>
                </a:solidFill>
              </a:rPr>
              <a:t>пунктирний</a:t>
            </a:r>
            <a:endParaRPr lang="ru-RU" sz="1400" i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660232" y="2996952"/>
            <a:ext cx="230425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 anchorCtr="0"/>
          <a:lstStyle/>
          <a:p>
            <a:pPr marL="88900"/>
            <a:r>
              <a:rPr lang="uk-UA" sz="1200" dirty="0" smtClean="0">
                <a:solidFill>
                  <a:schemeClr val="bg1"/>
                </a:solidFill>
              </a:rPr>
              <a:t>пневматичні сівалки </a:t>
            </a:r>
            <a:r>
              <a:rPr lang="ru-RU" sz="1200" dirty="0" smtClean="0">
                <a:solidFill>
                  <a:schemeClr val="bg1"/>
                </a:solidFill>
              </a:rPr>
              <a:t>СУПН-8; СПЧ-6М</a:t>
            </a:r>
            <a:endParaRPr lang="uk-UA" sz="1200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907704" y="2996952"/>
            <a:ext cx="1440160" cy="2880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Спосіб сівби: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07504" y="4625752"/>
            <a:ext cx="1728192" cy="57606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bg1"/>
                </a:solidFill>
              </a:rPr>
              <a:t>Збирання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07504" y="5345832"/>
            <a:ext cx="1944216" cy="2880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способи збирання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07504" y="5777880"/>
            <a:ext cx="1944216" cy="31541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uk-UA" sz="1200" i="1" dirty="0" smtClean="0">
                <a:solidFill>
                  <a:schemeClr val="bg1"/>
                </a:solidFill>
              </a:rPr>
              <a:t>потоковий</a:t>
            </a:r>
            <a:endParaRPr lang="ru-RU" sz="1200" i="1" dirty="0">
              <a:solidFill>
                <a:schemeClr val="bg1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491880" y="3356992"/>
            <a:ext cx="3024336" cy="115212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 оптимальні строки та норми висіву; рівномірне загортання насіння на потрібну глибину; 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прямолінійність рядків; 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нормальна ширина міжрядь; 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відсутність огріхів і просівів</a:t>
            </a:r>
            <a:endParaRPr lang="ru-RU" sz="1200" spc="-20" dirty="0">
              <a:solidFill>
                <a:schemeClr val="bg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491880" y="2996952"/>
            <a:ext cx="3024336" cy="2880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Агротехнічні вимоги до сівби: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07504" y="6237312"/>
            <a:ext cx="1944216" cy="43204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 anchorCtr="0"/>
          <a:lstStyle/>
          <a:p>
            <a:pPr marL="88900"/>
            <a:r>
              <a:rPr lang="uk-UA" sz="1200" dirty="0" smtClean="0">
                <a:solidFill>
                  <a:schemeClr val="bg1"/>
                </a:solidFill>
              </a:rPr>
              <a:t>комбайни СК-5 «Нива» з пристроями ПСП-1</a:t>
            </a:r>
            <a:r>
              <a:rPr lang="ru-RU" sz="1200" dirty="0" smtClean="0">
                <a:solidFill>
                  <a:schemeClr val="bg1"/>
                </a:solidFill>
              </a:rPr>
              <a:t>, 5</a:t>
            </a:r>
            <a:endParaRPr lang="uk-UA" sz="1200" dirty="0">
              <a:solidFill>
                <a:schemeClr val="bg1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07504" y="620688"/>
            <a:ext cx="1656184" cy="64807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chemeClr val="bg1"/>
                </a:solidFill>
              </a:rPr>
              <a:t>Лущення стерні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907704" y="620688"/>
            <a:ext cx="4608512" cy="28803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200" dirty="0" smtClean="0">
                <a:solidFill>
                  <a:schemeClr val="bg1"/>
                </a:solidFill>
              </a:rPr>
              <a:t>перше - дисковими лущильниками після збирання попередника</a:t>
            </a:r>
            <a:endParaRPr lang="uk-UA" sz="1200" dirty="0">
              <a:solidFill>
                <a:schemeClr val="bg1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907704" y="980728"/>
            <a:ext cx="4608512" cy="28803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200" dirty="0" smtClean="0">
                <a:solidFill>
                  <a:schemeClr val="bg1"/>
                </a:solidFill>
              </a:rPr>
              <a:t>друге - важкими дисковими боронами після відростання бур'янів</a:t>
            </a:r>
            <a:endParaRPr lang="uk-UA" sz="1200" dirty="0">
              <a:solidFill>
                <a:schemeClr val="bg1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660232" y="620688"/>
            <a:ext cx="2304256" cy="64807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дискові лущильники ЛДГ-10, </a:t>
            </a:r>
            <a:r>
              <a:rPr lang="uk-UA" sz="1200" dirty="0" err="1" smtClean="0">
                <a:solidFill>
                  <a:schemeClr val="bg1"/>
                </a:solidFill>
              </a:rPr>
              <a:t>ЛДГ</a:t>
            </a:r>
            <a:r>
              <a:rPr lang="uk-UA" sz="1200" dirty="0" smtClean="0">
                <a:solidFill>
                  <a:schemeClr val="bg1"/>
                </a:solidFill>
              </a:rPr>
              <a:t>-15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ru-RU" sz="1200" dirty="0" err="1" smtClean="0">
                <a:solidFill>
                  <a:schemeClr val="bg1"/>
                </a:solidFill>
              </a:rPr>
              <a:t>дискові</a:t>
            </a:r>
            <a:r>
              <a:rPr lang="ru-RU" sz="1200" dirty="0" smtClean="0">
                <a:solidFill>
                  <a:schemeClr val="bg1"/>
                </a:solidFill>
              </a:rPr>
              <a:t> борони БДТ-7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3995936" y="4653136"/>
            <a:ext cx="4968552" cy="2880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solidFill>
                  <a:schemeClr val="bg1"/>
                </a:solidFill>
                <a:latin typeface="Calibri" pitchFamily="34" charset="0"/>
              </a:rPr>
              <a:t>Основні напрямки зниження енерговитрат</a:t>
            </a:r>
            <a:r>
              <a:rPr lang="uk-UA" sz="1400" dirty="0" smtClean="0">
                <a:solidFill>
                  <a:schemeClr val="bg1"/>
                </a:solidFill>
              </a:rPr>
              <a:t>: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3995936" y="5085184"/>
            <a:ext cx="4968552" cy="16561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 anchorCtr="0"/>
          <a:lstStyle/>
          <a:p>
            <a:endParaRPr lang="uk-UA" sz="200" dirty="0" smtClean="0">
              <a:solidFill>
                <a:schemeClr val="bg1"/>
              </a:solidFill>
            </a:endParaRPr>
          </a:p>
          <a:p>
            <a:pPr algn="just"/>
            <a:endParaRPr lang="uk-UA" sz="800" spc="-40" dirty="0" smtClean="0">
              <a:solidFill>
                <a:schemeClr val="bg1"/>
              </a:solidFill>
            </a:endParaRPr>
          </a:p>
          <a:p>
            <a:pPr algn="just"/>
            <a:r>
              <a:rPr lang="uk-UA" sz="1200" spc="-60" dirty="0" smtClean="0">
                <a:solidFill>
                  <a:schemeClr val="bg1"/>
                </a:solidFill>
              </a:rPr>
              <a:t>Т</a:t>
            </a:r>
            <a:r>
              <a:rPr lang="uk-UA" sz="1200" i="1" spc="-60" dirty="0" smtClean="0">
                <a:solidFill>
                  <a:schemeClr val="bg1"/>
                </a:solidFill>
              </a:rPr>
              <a:t>ехнологічний</a:t>
            </a:r>
            <a:r>
              <a:rPr lang="uk-UA" sz="1200" spc="-60" dirty="0" smtClean="0">
                <a:solidFill>
                  <a:schemeClr val="bg1"/>
                </a:solidFill>
              </a:rPr>
              <a:t> - мінімізація обробки грунту, оптимізація норм і способів внесення міндобрив, суміщення технологічних операцій, зниження витрати гербіцидів; </a:t>
            </a:r>
          </a:p>
          <a:p>
            <a:pPr algn="just"/>
            <a:r>
              <a:rPr lang="uk-UA" sz="1200" i="1" spc="-40" dirty="0" smtClean="0">
                <a:solidFill>
                  <a:schemeClr val="bg1"/>
                </a:solidFill>
              </a:rPr>
              <a:t>Організаційний</a:t>
            </a:r>
            <a:r>
              <a:rPr lang="uk-UA" sz="1200" spc="-40" dirty="0" smtClean="0">
                <a:solidFill>
                  <a:schemeClr val="bg1"/>
                </a:solidFill>
              </a:rPr>
              <a:t> - нормування, облік і оптимізація трудових процесів, науково обґрунтоване внесення добрив; </a:t>
            </a:r>
          </a:p>
          <a:p>
            <a:pPr algn="just"/>
            <a:r>
              <a:rPr lang="uk-UA" sz="1200" i="1" spc="-40" dirty="0" smtClean="0">
                <a:solidFill>
                  <a:schemeClr val="bg1"/>
                </a:solidFill>
              </a:rPr>
              <a:t>Технічний</a:t>
            </a:r>
            <a:r>
              <a:rPr lang="uk-UA" sz="1200" spc="-40" dirty="0" smtClean="0">
                <a:solidFill>
                  <a:schemeClr val="bg1"/>
                </a:solidFill>
              </a:rPr>
              <a:t> - раціональне комплектування агрегатів, удосконалення експлуатації техніки, збільшення річного завантаження агрегатів, їх комбінування, скорочення простоїв, правильне регулювання машин;</a:t>
            </a:r>
          </a:p>
          <a:p>
            <a:pPr algn="just"/>
            <a:r>
              <a:rPr lang="uk-UA" sz="1200" i="1" spc="-40" dirty="0" smtClean="0">
                <a:solidFill>
                  <a:schemeClr val="bg1"/>
                </a:solidFill>
              </a:rPr>
              <a:t>Біологічний</a:t>
            </a:r>
            <a:r>
              <a:rPr lang="uk-UA" sz="1200" spc="-40" dirty="0" smtClean="0">
                <a:solidFill>
                  <a:schemeClr val="bg1"/>
                </a:solidFill>
              </a:rPr>
              <a:t> - впровадження високоврожайних сортів і гібридів, стійких, скоростиглих, високоякісне насіння, оптимізація сівозмін</a:t>
            </a:r>
          </a:p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195736" y="4653136"/>
            <a:ext cx="1656184" cy="72008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переробку побічної продукції соняшнику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195736" y="5517232"/>
            <a:ext cx="1656184" cy="72008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силосування вимолочених кошиків</a:t>
            </a:r>
            <a:endParaRPr lang="uk-UA" sz="1400" dirty="0">
              <a:solidFill>
                <a:schemeClr val="bg1"/>
              </a:solidFill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1763688" y="764704"/>
            <a:ext cx="144016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1763688" y="1124744"/>
            <a:ext cx="144016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1763688" y="1556792"/>
            <a:ext cx="144016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1763688" y="1916832"/>
            <a:ext cx="144016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1763688" y="3140968"/>
            <a:ext cx="144016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1763688" y="3501008"/>
            <a:ext cx="144016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935596" y="1988840"/>
            <a:ext cx="0" cy="14401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1331640" y="2420888"/>
            <a:ext cx="0" cy="14401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539552" y="2420888"/>
            <a:ext cx="0" cy="14401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2987824" y="5373216"/>
            <a:ext cx="0" cy="14401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1043608" y="6093296"/>
            <a:ext cx="0" cy="14401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6516216" y="4941168"/>
            <a:ext cx="0" cy="14401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-43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9652" y="116632"/>
            <a:ext cx="6264696" cy="432048"/>
          </a:xfrm>
          <a:noFill/>
          <a:ln w="28575">
            <a:noFill/>
          </a:ln>
        </p:spPr>
        <p:txBody>
          <a:bodyPr>
            <a:noAutofit/>
          </a:bodyPr>
          <a:lstStyle/>
          <a:p>
            <a:pPr algn="ctr"/>
            <a:r>
              <a:rPr lang="uk-UA" sz="2400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Організація виробництва озимого ріпаку</a:t>
            </a:r>
            <a:endParaRPr lang="ru-RU" sz="2400" dirty="0">
              <a:solidFill>
                <a:srgbClr val="FFFF0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1052736"/>
            <a:ext cx="1656184" cy="57606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bg1"/>
                </a:solidFill>
              </a:rPr>
              <a:t>Оранка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2996952"/>
            <a:ext cx="1656184" cy="57606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bg1"/>
                </a:solidFill>
              </a:rPr>
              <a:t>Сівба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07704" y="1052736"/>
            <a:ext cx="1440160" cy="2880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i="1" dirty="0" smtClean="0">
                <a:solidFill>
                  <a:schemeClr val="bg1"/>
                </a:solidFill>
              </a:rPr>
              <a:t>полицева</a:t>
            </a:r>
            <a:endParaRPr lang="ru-RU" sz="1400" i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07704" y="1412776"/>
            <a:ext cx="1440160" cy="2880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i="1" dirty="0" smtClean="0">
                <a:solidFill>
                  <a:schemeClr val="bg1"/>
                </a:solidFill>
              </a:rPr>
              <a:t>безполицева</a:t>
            </a:r>
            <a:endParaRPr lang="ru-RU" sz="1400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7504" y="2204864"/>
            <a:ext cx="792088" cy="2880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i="1" dirty="0" smtClean="0">
                <a:solidFill>
                  <a:schemeClr val="bg1"/>
                </a:solidFill>
              </a:rPr>
              <a:t>всклад</a:t>
            </a:r>
            <a:endParaRPr lang="ru-RU" sz="1400" i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71600" y="2204864"/>
            <a:ext cx="792088" cy="2880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i="1" dirty="0" smtClean="0">
                <a:solidFill>
                  <a:schemeClr val="bg1"/>
                </a:solidFill>
              </a:rPr>
              <a:t>врозгін</a:t>
            </a:r>
            <a:endParaRPr lang="ru-RU" sz="1400" i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91880" y="1052736"/>
            <a:ext cx="3024336" cy="144016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 оптимальні строки і глибина;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 добре прилягання стикових гребенів;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 добре подрібнення скиби;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 прямолінійність борозен;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 повне загортання гною;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 мінімальна кількість борозен і гребенів;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 </a:t>
            </a:r>
            <a:r>
              <a:rPr lang="uk-UA" sz="1200" spc="-20" dirty="0" smtClean="0">
                <a:solidFill>
                  <a:schemeClr val="bg1"/>
                </a:solidFill>
              </a:rPr>
              <a:t>розорювання кінців гонів, поворотних смуг.</a:t>
            </a:r>
            <a:endParaRPr lang="ru-RU" sz="1200" spc="-20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660232" y="1484784"/>
            <a:ext cx="2304256" cy="100811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88900" indent="-88900">
              <a:buFont typeface="Arial" pitchFamily="34" charset="0"/>
              <a:buChar char="•"/>
            </a:pPr>
            <a:endParaRPr lang="uk-UA" sz="1200" dirty="0" smtClean="0">
              <a:solidFill>
                <a:schemeClr val="bg1"/>
              </a:solidFill>
            </a:endParaRPr>
          </a:p>
          <a:p>
            <a:pPr marL="88900" indent="-88900">
              <a:buFont typeface="Arial" pitchFamily="34" charset="0"/>
              <a:buChar char="•"/>
            </a:pPr>
            <a:endParaRPr lang="uk-UA" sz="1200" dirty="0" smtClean="0">
              <a:solidFill>
                <a:schemeClr val="bg1"/>
              </a:solidFill>
            </a:endParaRP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корпусні плуги загального призначення ПГП-7-40, ППО-5-40;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КПШ-9, </a:t>
            </a:r>
            <a:r>
              <a:rPr lang="uk-UA" sz="1200" dirty="0" err="1" smtClean="0">
                <a:solidFill>
                  <a:schemeClr val="bg1"/>
                </a:solidFill>
              </a:rPr>
              <a:t>КПШ</a:t>
            </a:r>
            <a:r>
              <a:rPr lang="uk-UA" sz="1200" dirty="0" smtClean="0">
                <a:solidFill>
                  <a:schemeClr val="bg1"/>
                </a:solidFill>
              </a:rPr>
              <a:t>-5, КПГ-2-250 для безполицевого обробітку</a:t>
            </a:r>
          </a:p>
          <a:p>
            <a:endParaRPr lang="uk-UA" sz="1200" dirty="0" smtClean="0">
              <a:solidFill>
                <a:schemeClr val="bg1"/>
              </a:solidFill>
            </a:endParaRPr>
          </a:p>
          <a:p>
            <a:endParaRPr lang="uk-UA" sz="1200" dirty="0" smtClean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7504" y="1772816"/>
            <a:ext cx="1656184" cy="2880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Загінний спосіб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7504" y="3645024"/>
            <a:ext cx="1656184" cy="43204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uk-UA" sz="1200" i="1" dirty="0" smtClean="0">
                <a:solidFill>
                  <a:schemeClr val="bg1"/>
                </a:solidFill>
              </a:rPr>
              <a:t>човниковий рух агрегату</a:t>
            </a:r>
            <a:endParaRPr lang="ru-RU" sz="1200" i="1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907704" y="3356992"/>
            <a:ext cx="1440160" cy="2880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i="1" dirty="0" smtClean="0">
                <a:solidFill>
                  <a:schemeClr val="bg1"/>
                </a:solidFill>
              </a:rPr>
              <a:t>вузькорядний</a:t>
            </a:r>
            <a:endParaRPr lang="ru-RU" sz="1400" i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660232" y="2996952"/>
            <a:ext cx="2304256" cy="50405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 anchorCtr="0"/>
          <a:lstStyle/>
          <a:p>
            <a:pPr marL="1778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СЗТ-3,6А, СЗЛ-3,6, “Клен-6”;</a:t>
            </a:r>
          </a:p>
          <a:p>
            <a:pPr marL="1778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овочеві сівалки СО-4,2</a:t>
            </a:r>
            <a:endParaRPr lang="uk-UA" sz="1200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907704" y="2996952"/>
            <a:ext cx="1440160" cy="2880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Спосіб сівби: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07504" y="4625752"/>
            <a:ext cx="1728192" cy="57606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bg1"/>
                </a:solidFill>
              </a:rPr>
              <a:t>Збирання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979712" y="4653136"/>
            <a:ext cx="1728192" cy="2880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Способи збирання: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491880" y="3356992"/>
            <a:ext cx="3024336" cy="115212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 оптимальні строки та норми висіву; рівномірне загортання насіння на потрібну глибину; 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прямолінійність рядків; 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нормальна ширина міжрядь; 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відсутність огріхів і просівів</a:t>
            </a:r>
            <a:endParaRPr lang="ru-RU" sz="1200" spc="-20" dirty="0">
              <a:solidFill>
                <a:schemeClr val="bg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491880" y="2996952"/>
            <a:ext cx="3024336" cy="2880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Агротехнічні вимоги до сівби: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732240" y="5085184"/>
            <a:ext cx="2160240" cy="136815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 anchorCtr="0"/>
          <a:lstStyle/>
          <a:p>
            <a:pPr marL="88900" indent="-88900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bg1"/>
                </a:solidFill>
              </a:rPr>
              <a:t>жатки ЖВП-6; ЖВП-4,9; ЖВН-6; ЖБА-3,5; ЖРБ-4,2;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ru-RU" sz="1200" dirty="0" err="1" smtClean="0">
                <a:solidFill>
                  <a:schemeClr val="bg1"/>
                </a:solidFill>
              </a:rPr>
              <a:t>комбайни</a:t>
            </a:r>
            <a:r>
              <a:rPr lang="ru-RU" sz="1200" dirty="0" smtClean="0">
                <a:solidFill>
                  <a:schemeClr val="bg1"/>
                </a:solidFill>
              </a:rPr>
              <a:t> Джон </a:t>
            </a:r>
            <a:r>
              <a:rPr lang="ru-RU" sz="1200" dirty="0" err="1" smtClean="0">
                <a:solidFill>
                  <a:schemeClr val="bg1"/>
                </a:solidFill>
              </a:rPr>
              <a:t>Дір</a:t>
            </a:r>
            <a:r>
              <a:rPr lang="ru-RU" sz="1200" dirty="0" smtClean="0">
                <a:solidFill>
                  <a:schemeClr val="bg1"/>
                </a:solidFill>
              </a:rPr>
              <a:t>, </a:t>
            </a:r>
            <a:r>
              <a:rPr lang="ru-RU" sz="1200" dirty="0" err="1" smtClean="0">
                <a:solidFill>
                  <a:schemeClr val="bg1"/>
                </a:solidFill>
              </a:rPr>
              <a:t>Клаас</a:t>
            </a:r>
            <a:r>
              <a:rPr lang="ru-RU" sz="1200" dirty="0" smtClean="0">
                <a:solidFill>
                  <a:schemeClr val="bg1"/>
                </a:solidFill>
              </a:rPr>
              <a:t>, Кейс, </a:t>
            </a:r>
            <a:r>
              <a:rPr lang="ru-RU" sz="1200" dirty="0" err="1" smtClean="0">
                <a:solidFill>
                  <a:schemeClr val="bg1"/>
                </a:solidFill>
              </a:rPr>
              <a:t>Массей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 err="1" smtClean="0">
                <a:solidFill>
                  <a:schemeClr val="bg1"/>
                </a:solidFill>
              </a:rPr>
              <a:t>Фергюсон</a:t>
            </a:r>
            <a:r>
              <a:rPr lang="ru-RU" sz="1200" dirty="0" smtClean="0">
                <a:solidFill>
                  <a:schemeClr val="bg1"/>
                </a:solidFill>
              </a:rPr>
              <a:t>, Лан, Славутич, СК-5 "Нива" </a:t>
            </a:r>
            <a:r>
              <a:rPr lang="ru-RU" sz="1200" dirty="0" err="1" smtClean="0">
                <a:solidFill>
                  <a:schemeClr val="bg1"/>
                </a:solidFill>
              </a:rPr>
              <a:t>з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 err="1" smtClean="0">
                <a:solidFill>
                  <a:schemeClr val="bg1"/>
                </a:solidFill>
              </a:rPr>
              <a:t>пристосуванням</a:t>
            </a:r>
            <a:r>
              <a:rPr lang="ru-RU" sz="1200" dirty="0" smtClean="0">
                <a:solidFill>
                  <a:schemeClr val="bg1"/>
                </a:solidFill>
              </a:rPr>
              <a:t> ПКК-5;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підбирачі ППТ-3</a:t>
            </a:r>
            <a:endParaRPr lang="uk-UA" sz="1200" dirty="0">
              <a:solidFill>
                <a:schemeClr val="bg1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07504" y="620688"/>
            <a:ext cx="1656184" cy="2880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1"/>
                </a:solidFill>
              </a:rPr>
              <a:t>Боронування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907704" y="620688"/>
            <a:ext cx="4608512" cy="2880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r>
              <a:rPr lang="uk-UA" sz="1200" spc="-10" dirty="0" smtClean="0">
                <a:solidFill>
                  <a:schemeClr val="bg1"/>
                </a:solidFill>
              </a:rPr>
              <a:t>після багаторічних трав - важкими дисковими боронами у два сліди</a:t>
            </a:r>
            <a:endParaRPr lang="uk-UA" sz="1200" spc="-10" dirty="0">
              <a:solidFill>
                <a:schemeClr val="bg1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660232" y="620688"/>
            <a:ext cx="2304256" cy="43204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1778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дискові</a:t>
            </a:r>
            <a:r>
              <a:rPr lang="ru-RU" sz="1200" dirty="0" smtClean="0">
                <a:solidFill>
                  <a:schemeClr val="bg1"/>
                </a:solidFill>
              </a:rPr>
              <a:t> борони БДТ-7;</a:t>
            </a:r>
          </a:p>
          <a:p>
            <a:pPr marL="1778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борони БДС-8,4 і БДС-6,8</a:t>
            </a:r>
            <a:endParaRPr lang="ru-RU" sz="1200" dirty="0" smtClean="0">
              <a:solidFill>
                <a:schemeClr val="bg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979712" y="5085184"/>
            <a:ext cx="4536504" cy="2880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r>
              <a:rPr lang="uk-UA" sz="1400" dirty="0" smtClean="0">
                <a:solidFill>
                  <a:schemeClr val="bg1"/>
                </a:solidFill>
              </a:rPr>
              <a:t>  пряме комбайнування з нормальним ріжучим апаратом</a:t>
            </a:r>
            <a:endParaRPr lang="uk-UA" sz="1400" dirty="0">
              <a:solidFill>
                <a:schemeClr val="bg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979712" y="5445224"/>
            <a:ext cx="4536504" cy="2880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r>
              <a:rPr lang="uk-UA" sz="1400" dirty="0" smtClean="0">
                <a:solidFill>
                  <a:schemeClr val="bg1"/>
                </a:solidFill>
              </a:rPr>
              <a:t>  пряме комбайнування з подовженим ріжучим апаратом</a:t>
            </a:r>
            <a:endParaRPr lang="uk-UA" sz="1400" dirty="0">
              <a:solidFill>
                <a:schemeClr val="bg1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979712" y="5805264"/>
            <a:ext cx="4536504" cy="2880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r>
              <a:rPr lang="uk-UA" sz="1400" dirty="0" smtClean="0">
                <a:solidFill>
                  <a:schemeClr val="bg1"/>
                </a:solidFill>
              </a:rPr>
              <a:t>  обмолот валків з підбирачем</a:t>
            </a:r>
            <a:endParaRPr lang="uk-UA" sz="1400" dirty="0">
              <a:solidFill>
                <a:schemeClr val="bg1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979712" y="6165304"/>
            <a:ext cx="4536504" cy="2880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r>
              <a:rPr lang="uk-UA" sz="1400" dirty="0" smtClean="0">
                <a:solidFill>
                  <a:schemeClr val="bg1"/>
                </a:solidFill>
              </a:rPr>
              <a:t>  обмолот валків з нормальним ріжучим апаратом</a:t>
            </a:r>
            <a:endParaRPr lang="uk-UA" sz="1400" dirty="0">
              <a:solidFill>
                <a:schemeClr val="bg1"/>
              </a:solidFill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1763688" y="764704"/>
            <a:ext cx="14401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1763688" y="1196752"/>
            <a:ext cx="14401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1763688" y="1556792"/>
            <a:ext cx="14401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1763688" y="3140968"/>
            <a:ext cx="14401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1835696" y="4797152"/>
            <a:ext cx="14401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6516216" y="764704"/>
            <a:ext cx="14401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971600" y="1628800"/>
            <a:ext cx="0" cy="14401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539552" y="2060848"/>
            <a:ext cx="0" cy="14401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1331640" y="2060848"/>
            <a:ext cx="0" cy="14401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-29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9702" y="116632"/>
            <a:ext cx="5364596" cy="432048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uk-UA" sz="2400" dirty="0" smtClean="0">
                <a:solidFill>
                  <a:srgbClr val="FFC000"/>
                </a:solidFill>
                <a:latin typeface="Microsoft Sans Serif" pitchFamily="34" charset="0"/>
                <a:cs typeface="Microsoft Sans Serif" pitchFamily="34" charset="0"/>
              </a:rPr>
              <a:t>Організація виробництва картоплі</a:t>
            </a:r>
            <a:endParaRPr lang="ru-RU" sz="2400" dirty="0">
              <a:solidFill>
                <a:srgbClr val="FFC00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1700808"/>
            <a:ext cx="1656184" cy="57606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bg1"/>
                </a:solidFill>
              </a:rPr>
              <a:t>Оранка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3356992"/>
            <a:ext cx="1656184" cy="57606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bg1"/>
                </a:solidFill>
              </a:rPr>
              <a:t>Садіння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07704" y="1700808"/>
            <a:ext cx="1440160" cy="2880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i="1" dirty="0" smtClean="0">
                <a:solidFill>
                  <a:schemeClr val="bg1"/>
                </a:solidFill>
              </a:rPr>
              <a:t>полицева</a:t>
            </a:r>
            <a:endParaRPr lang="ru-RU" sz="1200" i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07704" y="2060848"/>
            <a:ext cx="1440160" cy="2880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i="1" dirty="0" smtClean="0">
                <a:solidFill>
                  <a:schemeClr val="bg1"/>
                </a:solidFill>
              </a:rPr>
              <a:t>безполицева</a:t>
            </a:r>
            <a:endParaRPr lang="ru-RU" sz="1200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7504" y="2852936"/>
            <a:ext cx="792088" cy="2880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i="1" dirty="0" smtClean="0">
                <a:solidFill>
                  <a:schemeClr val="bg1"/>
                </a:solidFill>
              </a:rPr>
              <a:t>всклад</a:t>
            </a:r>
            <a:endParaRPr lang="ru-RU" sz="1400" i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71600" y="2852936"/>
            <a:ext cx="792088" cy="2880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i="1" dirty="0" smtClean="0">
                <a:solidFill>
                  <a:schemeClr val="bg1"/>
                </a:solidFill>
              </a:rPr>
              <a:t>врозгін</a:t>
            </a:r>
            <a:endParaRPr lang="ru-RU" sz="1400" i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91880" y="1700808"/>
            <a:ext cx="3024336" cy="144016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1778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 оптимальні строки і глибина;</a:t>
            </a:r>
          </a:p>
          <a:p>
            <a:pPr marL="1778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 добре прилягання стикових гребенів;</a:t>
            </a:r>
          </a:p>
          <a:p>
            <a:pPr marL="1778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 добре подрібнення скиби;</a:t>
            </a:r>
          </a:p>
          <a:p>
            <a:pPr marL="1778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 прямолінійність борозен;</a:t>
            </a:r>
          </a:p>
          <a:p>
            <a:pPr marL="1778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 повне загортання гною;</a:t>
            </a:r>
          </a:p>
          <a:p>
            <a:pPr marL="1778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 мінімальна кількість борозен і гребенів;</a:t>
            </a:r>
          </a:p>
          <a:p>
            <a:pPr marL="1778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 </a:t>
            </a:r>
            <a:r>
              <a:rPr lang="uk-UA" sz="1200" spc="-20" dirty="0" smtClean="0">
                <a:solidFill>
                  <a:schemeClr val="bg1"/>
                </a:solidFill>
              </a:rPr>
              <a:t>розорювання кінців гонів, поворотних смуг</a:t>
            </a:r>
            <a:endParaRPr lang="ru-RU" sz="1200" spc="-20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660232" y="1700808"/>
            <a:ext cx="2304256" cy="144016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 anchorCtr="0"/>
          <a:lstStyle/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трактори </a:t>
            </a:r>
            <a:r>
              <a:rPr lang="uk-UA" sz="1200" dirty="0" err="1" smtClean="0">
                <a:solidFill>
                  <a:schemeClr val="bg1"/>
                </a:solidFill>
              </a:rPr>
              <a:t>ДТ</a:t>
            </a:r>
            <a:r>
              <a:rPr lang="uk-UA" sz="1200" dirty="0" smtClean="0">
                <a:solidFill>
                  <a:schemeClr val="bg1"/>
                </a:solidFill>
              </a:rPr>
              <a:t>-75, Т-150 + 4,5-корпусні плуги;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трактори Т-150, К-700А, К-701 + 8,9-корпусні плуги; 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трактори МТЗ + 3-корпусні плуги; 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КПШ-9, </a:t>
            </a:r>
            <a:r>
              <a:rPr lang="uk-UA" sz="1200" dirty="0" err="1" smtClean="0">
                <a:solidFill>
                  <a:schemeClr val="bg1"/>
                </a:solidFill>
              </a:rPr>
              <a:t>КПШ</a:t>
            </a:r>
            <a:r>
              <a:rPr lang="uk-UA" sz="1200" dirty="0" smtClean="0">
                <a:solidFill>
                  <a:schemeClr val="bg1"/>
                </a:solidFill>
              </a:rPr>
              <a:t>-5, КПГ-2-250 для безполицевого обробітку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07504" y="2420888"/>
            <a:ext cx="1656184" cy="2880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Загінний спосіб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7504" y="4005064"/>
            <a:ext cx="1656184" cy="43204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uk-UA" sz="1200" i="1" dirty="0" smtClean="0">
                <a:solidFill>
                  <a:schemeClr val="bg1"/>
                </a:solidFill>
              </a:rPr>
              <a:t>човниковий рух агрегату</a:t>
            </a:r>
            <a:endParaRPr lang="ru-RU" sz="1200" i="1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907704" y="3789040"/>
            <a:ext cx="1440160" cy="2880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i="1" dirty="0" smtClean="0">
                <a:solidFill>
                  <a:schemeClr val="bg1"/>
                </a:solidFill>
              </a:rPr>
              <a:t>гребеневий</a:t>
            </a:r>
            <a:endParaRPr lang="ru-RU" sz="1200" i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660232" y="3356992"/>
            <a:ext cx="230425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 anchorCtr="0"/>
          <a:lstStyle/>
          <a:p>
            <a:pPr marL="88900"/>
            <a:r>
              <a:rPr lang="uk-UA" sz="1200" dirty="0" smtClean="0">
                <a:solidFill>
                  <a:schemeClr val="bg1"/>
                </a:solidFill>
              </a:rPr>
              <a:t>картоплесаджалки СН-4Б-2,   СКС-4, СКМ-6</a:t>
            </a:r>
            <a:endParaRPr lang="uk-UA" sz="1200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907704" y="3356992"/>
            <a:ext cx="1440160" cy="2880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Способи садіння: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07504" y="4625752"/>
            <a:ext cx="1728192" cy="57606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bg1"/>
                </a:solidFill>
              </a:rPr>
              <a:t>Збирання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07504" y="5345832"/>
            <a:ext cx="1944216" cy="2880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способи збирання: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07504" y="5777880"/>
            <a:ext cx="1944216" cy="24340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uk-UA" sz="1200" i="1" dirty="0" smtClean="0">
                <a:solidFill>
                  <a:schemeClr val="bg1"/>
                </a:solidFill>
              </a:rPr>
              <a:t>Пряме комбайнування</a:t>
            </a:r>
            <a:endParaRPr lang="ru-RU" sz="1200" i="1" dirty="0">
              <a:solidFill>
                <a:schemeClr val="bg1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491880" y="3717032"/>
            <a:ext cx="3024336" cy="129614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1778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оптимальні строки (</a:t>
            </a:r>
            <a:r>
              <a:rPr lang="ru-RU" sz="1200" dirty="0" smtClean="0">
                <a:solidFill>
                  <a:schemeClr val="bg1"/>
                </a:solidFill>
              </a:rPr>
              <a:t>грунт на </a:t>
            </a:r>
            <a:r>
              <a:rPr lang="uk-UA" sz="1200" dirty="0" smtClean="0">
                <a:solidFill>
                  <a:schemeClr val="bg1"/>
                </a:solidFill>
              </a:rPr>
              <a:t>глибині</a:t>
            </a:r>
            <a:r>
              <a:rPr lang="ru-RU" sz="1200" dirty="0" smtClean="0">
                <a:solidFill>
                  <a:schemeClr val="bg1"/>
                </a:solidFill>
              </a:rPr>
              <a:t> 10 см </a:t>
            </a:r>
            <a:r>
              <a:rPr lang="uk-UA" sz="1200" dirty="0" smtClean="0">
                <a:solidFill>
                  <a:schemeClr val="bg1"/>
                </a:solidFill>
              </a:rPr>
              <a:t>прогрівається</a:t>
            </a:r>
            <a:r>
              <a:rPr lang="ru-RU" sz="1200" dirty="0" smtClean="0">
                <a:solidFill>
                  <a:schemeClr val="bg1"/>
                </a:solidFill>
              </a:rPr>
              <a:t> до 6-8 С)</a:t>
            </a:r>
            <a:r>
              <a:rPr lang="uk-UA" sz="1200" dirty="0" smtClean="0">
                <a:solidFill>
                  <a:schemeClr val="bg1"/>
                </a:solidFill>
              </a:rPr>
              <a:t> та норми висаджування; </a:t>
            </a:r>
          </a:p>
          <a:p>
            <a:pPr marL="1778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рівномірне загортання бульб на потрібну глибину; </a:t>
            </a:r>
          </a:p>
          <a:p>
            <a:pPr marL="1778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прямолінійність рядків; </a:t>
            </a:r>
          </a:p>
          <a:p>
            <a:pPr marL="1778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нормальна ширина міжрядь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3491880" y="3356992"/>
            <a:ext cx="3024336" cy="2880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Агротехнічні вимоги до сівби: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195736" y="5157192"/>
            <a:ext cx="1656184" cy="151216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 anchorCtr="0"/>
          <a:lstStyle/>
          <a:p>
            <a:pPr marL="1778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бадилєзбиральні машини КИР-1,5Б;</a:t>
            </a:r>
          </a:p>
          <a:p>
            <a:pPr marL="1778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комбайни </a:t>
            </a:r>
            <a:r>
              <a:rPr lang="uk-UA" sz="1200" dirty="0" err="1" smtClean="0">
                <a:solidFill>
                  <a:schemeClr val="bg1"/>
                </a:solidFill>
              </a:rPr>
              <a:t>ККУ</a:t>
            </a:r>
            <a:r>
              <a:rPr lang="uk-UA" sz="1200" dirty="0" smtClean="0">
                <a:solidFill>
                  <a:schemeClr val="bg1"/>
                </a:solidFill>
              </a:rPr>
              <a:t>-2, </a:t>
            </a:r>
            <a:r>
              <a:rPr lang="uk-UA" sz="1200" dirty="0" err="1" smtClean="0">
                <a:solidFill>
                  <a:schemeClr val="bg1"/>
                </a:solidFill>
              </a:rPr>
              <a:t>ККМ</a:t>
            </a:r>
            <a:r>
              <a:rPr lang="uk-UA" sz="1200" dirty="0" smtClean="0">
                <a:solidFill>
                  <a:schemeClr val="bg1"/>
                </a:solidFill>
              </a:rPr>
              <a:t>-4;</a:t>
            </a:r>
          </a:p>
          <a:p>
            <a:pPr marL="1778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картоплекопач КСТ-1,4</a:t>
            </a:r>
          </a:p>
          <a:p>
            <a:pPr marL="177800" indent="-88900">
              <a:buFont typeface="Arial" pitchFamily="34" charset="0"/>
              <a:buChar char="•"/>
            </a:pPr>
            <a:r>
              <a:rPr lang="uk-UA" sz="1200" dirty="0" err="1" smtClean="0">
                <a:solidFill>
                  <a:schemeClr val="bg1"/>
                </a:solidFill>
              </a:rPr>
              <a:t>копач-валкоукладач</a:t>
            </a:r>
            <a:r>
              <a:rPr lang="uk-UA" sz="1200" dirty="0" smtClean="0">
                <a:solidFill>
                  <a:schemeClr val="bg1"/>
                </a:solidFill>
              </a:rPr>
              <a:t> УКВ-2</a:t>
            </a:r>
            <a:endParaRPr lang="uk-UA" sz="1200" dirty="0">
              <a:solidFill>
                <a:schemeClr val="bg1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07504" y="836712"/>
            <a:ext cx="1656184" cy="64807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Підготовка насінного матеріалу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907704" y="836712"/>
            <a:ext cx="3600400" cy="28803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200" dirty="0" smtClean="0">
                <a:solidFill>
                  <a:schemeClr val="bg1"/>
                </a:solidFill>
              </a:rPr>
              <a:t>сортування бульб</a:t>
            </a:r>
            <a:endParaRPr lang="uk-UA" sz="1200" dirty="0">
              <a:solidFill>
                <a:schemeClr val="bg1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907704" y="1196752"/>
            <a:ext cx="3600400" cy="28803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200" dirty="0" smtClean="0">
                <a:solidFill>
                  <a:schemeClr val="bg1"/>
                </a:solidFill>
              </a:rPr>
              <a:t>яровизація і пророщення бульб</a:t>
            </a:r>
            <a:endParaRPr lang="uk-UA" sz="1200" dirty="0">
              <a:solidFill>
                <a:schemeClr val="bg1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5652120" y="836712"/>
            <a:ext cx="3312368" cy="64807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88900" indent="-88900">
              <a:buFont typeface="Arial" pitchFamily="34" charset="0"/>
              <a:buChar char="•"/>
            </a:pPr>
            <a:endParaRPr lang="uk-UA" sz="1200" dirty="0" smtClean="0">
              <a:solidFill>
                <a:schemeClr val="bg1"/>
              </a:solidFill>
            </a:endParaRP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сортувальні пункти КСП-15Б або КСП-25;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завантажувач ТЗК-30 із приставкою ТПК-30;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екскаватор Е-153</a:t>
            </a:r>
          </a:p>
          <a:p>
            <a:pPr marL="88900" indent="-88900">
              <a:buFont typeface="Arial" pitchFamily="34" charset="0"/>
              <a:buChar char="•"/>
            </a:pPr>
            <a:endParaRPr lang="uk-UA" sz="1200" dirty="0" smtClean="0">
              <a:solidFill>
                <a:schemeClr val="bg1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3995936" y="5157192"/>
            <a:ext cx="4968552" cy="151216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 anchorCtr="0"/>
          <a:lstStyle/>
          <a:p>
            <a:endParaRPr lang="uk-UA" sz="200" dirty="0" smtClean="0">
              <a:solidFill>
                <a:schemeClr val="bg1"/>
              </a:solidFill>
            </a:endParaRPr>
          </a:p>
          <a:p>
            <a:pPr algn="just"/>
            <a:endParaRPr lang="uk-UA" sz="800" spc="-40" dirty="0" smtClean="0">
              <a:solidFill>
                <a:schemeClr val="bg1"/>
              </a:solidFill>
            </a:endParaRPr>
          </a:p>
          <a:p>
            <a:pPr marL="177800" algn="just"/>
            <a:r>
              <a:rPr lang="uk-UA" sz="1200" dirty="0" smtClean="0">
                <a:solidFill>
                  <a:schemeClr val="bg1"/>
                </a:solidFill>
              </a:rPr>
              <a:t>Найвищої продуктивності праці досягають при організації </a:t>
            </a:r>
            <a:r>
              <a:rPr lang="uk-UA" sz="1200" i="1" dirty="0" err="1" smtClean="0">
                <a:solidFill>
                  <a:schemeClr val="bg1"/>
                </a:solidFill>
              </a:rPr>
              <a:t>збирально-</a:t>
            </a:r>
            <a:r>
              <a:rPr lang="uk-UA" sz="1200" i="1" dirty="0" smtClean="0">
                <a:solidFill>
                  <a:schemeClr val="bg1"/>
                </a:solidFill>
              </a:rPr>
              <a:t> транспортних загонів</a:t>
            </a:r>
            <a:r>
              <a:rPr lang="uk-UA" sz="1200" dirty="0" smtClean="0">
                <a:solidFill>
                  <a:schemeClr val="bg1"/>
                </a:solidFill>
              </a:rPr>
              <a:t> або </a:t>
            </a:r>
            <a:r>
              <a:rPr lang="uk-UA" sz="1200" i="1" dirty="0" smtClean="0">
                <a:solidFill>
                  <a:schemeClr val="bg1"/>
                </a:solidFill>
              </a:rPr>
              <a:t>комплексів</a:t>
            </a:r>
            <a:r>
              <a:rPr lang="uk-UA" sz="1200" dirty="0" smtClean="0">
                <a:solidFill>
                  <a:schemeClr val="bg1"/>
                </a:solidFill>
              </a:rPr>
              <a:t>, в яких є такі </a:t>
            </a:r>
            <a:r>
              <a:rPr lang="uk-UA" sz="1200" i="1" dirty="0" smtClean="0">
                <a:solidFill>
                  <a:schemeClr val="bg1"/>
                </a:solidFill>
              </a:rPr>
              <a:t>ланки</a:t>
            </a:r>
            <a:r>
              <a:rPr lang="uk-UA" sz="1200" dirty="0" smtClean="0">
                <a:solidFill>
                  <a:schemeClr val="bg1"/>
                </a:solidFill>
              </a:rPr>
              <a:t>: </a:t>
            </a:r>
          </a:p>
          <a:p>
            <a:pPr marL="177800" indent="-88900" algn="just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підготовки поля і видалення картоплиння; </a:t>
            </a:r>
          </a:p>
          <a:p>
            <a:pPr marL="177800" indent="-88900" algn="just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збирання картоплі; </a:t>
            </a:r>
          </a:p>
          <a:p>
            <a:pPr marL="177800" indent="-88900" algn="just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транспортування її до сортувального пункту; </a:t>
            </a:r>
          </a:p>
          <a:p>
            <a:pPr marL="177800" indent="-88900" algn="just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сортування бульб; </a:t>
            </a:r>
          </a:p>
          <a:p>
            <a:pPr marL="177800" indent="-88900" algn="just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завантаження у сховища; </a:t>
            </a:r>
          </a:p>
          <a:p>
            <a:pPr marL="177800" indent="-88900" algn="just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технічного і культурно-побутового обслуговування. </a:t>
            </a:r>
            <a:endParaRPr lang="ru-RU" sz="1200" dirty="0" smtClean="0">
              <a:solidFill>
                <a:schemeClr val="bg1"/>
              </a:solidFill>
            </a:endParaRPr>
          </a:p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907704" y="4149080"/>
            <a:ext cx="1440160" cy="2880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uk-UA" sz="1200" i="1" dirty="0" smtClean="0">
                <a:solidFill>
                  <a:schemeClr val="bg1"/>
                </a:solidFill>
              </a:rPr>
              <a:t>напівгребеневий</a:t>
            </a:r>
            <a:endParaRPr lang="uk-UA" sz="1200" i="1" dirty="0">
              <a:solidFill>
                <a:schemeClr val="bg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07504" y="6115608"/>
            <a:ext cx="1944216" cy="24340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uk-UA" sz="1200" i="1" dirty="0" smtClean="0">
                <a:solidFill>
                  <a:schemeClr val="bg1"/>
                </a:solidFill>
              </a:rPr>
              <a:t>Комбіноване збирання</a:t>
            </a:r>
            <a:endParaRPr lang="ru-RU" sz="1200" i="1" dirty="0">
              <a:solidFill>
                <a:schemeClr val="bg1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07504" y="6453336"/>
            <a:ext cx="1944216" cy="24340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uk-UA" sz="1200" i="1" dirty="0" smtClean="0">
                <a:solidFill>
                  <a:schemeClr val="bg1"/>
                </a:solidFill>
              </a:rPr>
              <a:t>Роздільне збирання</a:t>
            </a:r>
            <a:endParaRPr lang="ru-RU" sz="1200" i="1" dirty="0">
              <a:solidFill>
                <a:schemeClr val="bg1"/>
              </a:solidFill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1763688" y="980728"/>
            <a:ext cx="144016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1763688" y="1340768"/>
            <a:ext cx="144016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1763688" y="1844824"/>
            <a:ext cx="144016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1763688" y="2204864"/>
            <a:ext cx="144016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1763688" y="3501008"/>
            <a:ext cx="144016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971600" y="2276872"/>
            <a:ext cx="0" cy="14401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539552" y="2708920"/>
            <a:ext cx="0" cy="14401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1331640" y="2708920"/>
            <a:ext cx="0" cy="14401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2627784" y="3645024"/>
            <a:ext cx="0" cy="14401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-29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4727" y="116632"/>
            <a:ext cx="4914546" cy="432048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uk-UA" sz="2400" dirty="0" smtClean="0">
                <a:solidFill>
                  <a:srgbClr val="FFC000"/>
                </a:solidFill>
                <a:latin typeface="Microsoft Sans Serif" pitchFamily="34" charset="0"/>
                <a:cs typeface="Microsoft Sans Serif" pitchFamily="34" charset="0"/>
              </a:rPr>
              <a:t>Організація виробництва овочів</a:t>
            </a:r>
            <a:endParaRPr lang="ru-RU" sz="2400" dirty="0">
              <a:solidFill>
                <a:srgbClr val="FFC00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1700808"/>
            <a:ext cx="2088232" cy="2880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i="1" dirty="0" smtClean="0">
                <a:solidFill>
                  <a:schemeClr val="bg1"/>
                </a:solidFill>
              </a:rPr>
              <a:t>приміська зона</a:t>
            </a:r>
            <a:endParaRPr lang="ru-RU" sz="1200" i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7504" y="5589240"/>
            <a:ext cx="4320480" cy="115212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помідори, капусту, огірки - платформи </a:t>
            </a:r>
            <a:r>
              <a:rPr lang="uk-UA" sz="1200" dirty="0" err="1" smtClean="0">
                <a:solidFill>
                  <a:schemeClr val="bg1"/>
                </a:solidFill>
              </a:rPr>
              <a:t>ПОУ</a:t>
            </a:r>
            <a:r>
              <a:rPr lang="uk-UA" sz="1200" dirty="0" smtClean="0">
                <a:solidFill>
                  <a:schemeClr val="bg1"/>
                </a:solidFill>
              </a:rPr>
              <a:t>-2 або ПНСШ-12А;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столові буряки, морква – </a:t>
            </a:r>
            <a:r>
              <a:rPr lang="uk-UA" sz="1200" dirty="0" err="1" smtClean="0">
                <a:solidFill>
                  <a:schemeClr val="bg1"/>
                </a:solidFill>
              </a:rPr>
              <a:t>бурякопідкопувачі</a:t>
            </a:r>
            <a:r>
              <a:rPr lang="uk-UA" sz="1200" dirty="0" smtClean="0">
                <a:solidFill>
                  <a:schemeClr val="bg1"/>
                </a:solidFill>
              </a:rPr>
              <a:t> БНП-3; 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цибуля - збиральна машина ЛКГ-1,4 та сортувальний пункт ПМЛ-6; 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капуста - комбайн МСК-1;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помідори - самохідний комбайн СКТ-2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107504" y="908720"/>
            <a:ext cx="4392488" cy="2880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200" dirty="0" smtClean="0">
                <a:solidFill>
                  <a:schemeClr val="bg1"/>
                </a:solidFill>
              </a:rPr>
              <a:t>овочівництво відкритого грунту (виробництво овочів і насіння)</a:t>
            </a:r>
            <a:endParaRPr lang="uk-UA" sz="1200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572000" y="908720"/>
            <a:ext cx="4392488" cy="2880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200" dirty="0" smtClean="0">
                <a:solidFill>
                  <a:schemeClr val="bg1"/>
                </a:solidFill>
              </a:rPr>
              <a:t>овочівництво закритого грунту (виробництво овочів та розсади)</a:t>
            </a:r>
            <a:endParaRPr lang="uk-UA" sz="1200" dirty="0">
              <a:solidFill>
                <a:schemeClr val="bg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951820" y="548680"/>
            <a:ext cx="3240360" cy="2880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До складу галузі овочівництва входять:</a:t>
            </a:r>
            <a:endParaRPr lang="uk-UA" sz="1400" dirty="0">
              <a:solidFill>
                <a:schemeClr val="bg1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755576" y="1340768"/>
            <a:ext cx="3240360" cy="2880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Зони вирощування овочів:</a:t>
            </a:r>
            <a:endParaRPr lang="uk-UA" sz="1400" dirty="0">
              <a:solidFill>
                <a:schemeClr val="bg1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2411760" y="1700808"/>
            <a:ext cx="2016224" cy="2880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uk-UA" sz="1050" dirty="0" smtClean="0">
                <a:solidFill>
                  <a:schemeClr val="bg1"/>
                </a:solidFill>
              </a:rPr>
              <a:t>глибинні дешевого виробництва</a:t>
            </a:r>
            <a:endParaRPr lang="ru-RU" sz="1050" i="1" dirty="0">
              <a:solidFill>
                <a:schemeClr val="bg1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107504" y="2060848"/>
            <a:ext cx="2088232" cy="2880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uk-UA" sz="1200" i="1" dirty="0" smtClean="0">
                <a:solidFill>
                  <a:schemeClr val="bg1"/>
                </a:solidFill>
              </a:rPr>
              <a:t>історично спеціалізовані зони</a:t>
            </a:r>
            <a:endParaRPr lang="ru-RU" sz="1200" i="1" dirty="0">
              <a:solidFill>
                <a:schemeClr val="bg1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2411760" y="2060848"/>
            <a:ext cx="2016224" cy="2880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i="1" dirty="0" smtClean="0">
                <a:solidFill>
                  <a:schemeClr val="bg1"/>
                </a:solidFill>
              </a:rPr>
              <a:t>насінні підприємства</a:t>
            </a:r>
            <a:endParaRPr lang="ru-RU" sz="1200" i="1" dirty="0">
              <a:solidFill>
                <a:schemeClr val="bg1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755576" y="2420888"/>
            <a:ext cx="3024336" cy="2880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i="1" dirty="0" smtClean="0">
                <a:solidFill>
                  <a:schemeClr val="bg1"/>
                </a:solidFill>
              </a:rPr>
              <a:t>сировинні зони переробної промисловості</a:t>
            </a:r>
            <a:endParaRPr lang="ru-RU" sz="1200" i="1" dirty="0">
              <a:solidFill>
                <a:schemeClr val="bg1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683568" y="2924944"/>
            <a:ext cx="3240360" cy="2880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Напрямки поглиблення спеціалізації:</a:t>
            </a:r>
            <a:endParaRPr lang="uk-UA" sz="1400" dirty="0">
              <a:solidFill>
                <a:schemeClr val="bg1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107504" y="3284984"/>
            <a:ext cx="2088232" cy="57606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uk-UA" sz="1200" dirty="0" smtClean="0">
                <a:solidFill>
                  <a:schemeClr val="bg1"/>
                </a:solidFill>
              </a:rPr>
              <a:t>посівні культури (цибуля ріпчаста, огірки, морква, столові буряки, редиска)</a:t>
            </a:r>
            <a:endParaRPr lang="ru-RU" sz="1200" i="1" dirty="0">
              <a:solidFill>
                <a:schemeClr val="bg1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2411760" y="3284984"/>
            <a:ext cx="2016224" cy="57606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uk-UA" sz="1200" spc="-30" dirty="0" smtClean="0">
                <a:solidFill>
                  <a:schemeClr val="bg1"/>
                </a:solidFill>
              </a:rPr>
              <a:t>зеленні культури (петрушка, щавель, кріп, пастернак, зелений горошок, редька та ін.)</a:t>
            </a:r>
            <a:endParaRPr lang="ru-RU" sz="1200" i="1" spc="-30" dirty="0">
              <a:solidFill>
                <a:schemeClr val="bg1"/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107504" y="3933056"/>
            <a:ext cx="2088232" cy="57606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uk-UA" sz="1200" dirty="0" smtClean="0">
                <a:solidFill>
                  <a:schemeClr val="bg1"/>
                </a:solidFill>
              </a:rPr>
              <a:t>розсадні культури (капуста, помідори, цибуля на зелень)</a:t>
            </a:r>
            <a:endParaRPr lang="ru-RU" sz="1200" i="1" dirty="0">
              <a:solidFill>
                <a:schemeClr val="bg1"/>
              </a:solidFill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2411760" y="3933056"/>
            <a:ext cx="2016224" cy="57606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uk-UA" sz="1200" dirty="0" smtClean="0">
                <a:solidFill>
                  <a:schemeClr val="bg1"/>
                </a:solidFill>
              </a:rPr>
              <a:t>інші овочеві культури (баклажани, перець солодкий і гіркий, салат, хрін)</a:t>
            </a:r>
            <a:endParaRPr lang="ru-RU" sz="1200" i="1" dirty="0">
              <a:solidFill>
                <a:schemeClr val="bg1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611560" y="5229200"/>
            <a:ext cx="3240360" cy="2880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Техніка для збирання овочів:</a:t>
            </a:r>
            <a:endParaRPr lang="uk-UA" sz="1400" dirty="0">
              <a:solidFill>
                <a:schemeClr val="bg1"/>
              </a:solidFill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107504" y="4653136"/>
            <a:ext cx="1656184" cy="43204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uk-UA" sz="1200" dirty="0" smtClean="0">
                <a:solidFill>
                  <a:schemeClr val="bg1"/>
                </a:solidFill>
              </a:rPr>
              <a:t>Основні виробничі процеси: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1979712" y="4653136"/>
            <a:ext cx="720080" cy="43204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uk-UA" sz="1200" dirty="0" smtClean="0">
                <a:solidFill>
                  <a:schemeClr val="bg1"/>
                </a:solidFill>
              </a:rPr>
              <a:t>сівба і садіння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2771800" y="4653136"/>
            <a:ext cx="792088" cy="43204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uk-UA" sz="1200" dirty="0" smtClean="0">
                <a:solidFill>
                  <a:schemeClr val="bg1"/>
                </a:solidFill>
              </a:rPr>
              <a:t>догляд за посівами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3635896" y="4653136"/>
            <a:ext cx="792088" cy="43204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uk-UA" sz="1200" dirty="0" smtClean="0">
                <a:solidFill>
                  <a:schemeClr val="bg1"/>
                </a:solidFill>
              </a:rPr>
              <a:t>збирання урожаю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4644008" y="1700808"/>
            <a:ext cx="2088232" cy="2880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i="1" dirty="0" smtClean="0">
                <a:solidFill>
                  <a:schemeClr val="bg1"/>
                </a:solidFill>
              </a:rPr>
              <a:t>зимові теплиці</a:t>
            </a:r>
            <a:endParaRPr lang="ru-RU" sz="1200" i="1" dirty="0">
              <a:solidFill>
                <a:schemeClr val="bg1"/>
              </a:solidFill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5292080" y="1340768"/>
            <a:ext cx="3240360" cy="2880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Закритий грунт складається із: </a:t>
            </a:r>
            <a:endParaRPr lang="uk-UA" sz="1400" dirty="0">
              <a:solidFill>
                <a:schemeClr val="bg1"/>
              </a:solidFill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6948264" y="1700808"/>
            <a:ext cx="2016224" cy="2880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uk-UA" sz="1200" i="1" dirty="0" smtClean="0">
                <a:solidFill>
                  <a:schemeClr val="bg1"/>
                </a:solidFill>
              </a:rPr>
              <a:t>весняні теплиці</a:t>
            </a:r>
            <a:endParaRPr lang="ru-RU" sz="1200" i="1" dirty="0">
              <a:solidFill>
                <a:schemeClr val="bg1"/>
              </a:solidFill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4644008" y="2060848"/>
            <a:ext cx="2088232" cy="2880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uk-UA" sz="1200" i="1" smtClean="0">
                <a:solidFill>
                  <a:schemeClr val="bg1"/>
                </a:solidFill>
              </a:rPr>
              <a:t>парники</a:t>
            </a:r>
            <a:endParaRPr lang="ru-RU" sz="1200" i="1" dirty="0">
              <a:solidFill>
                <a:schemeClr val="bg1"/>
              </a:solidFill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6948264" y="2060848"/>
            <a:ext cx="2016224" cy="2880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i="1" smtClean="0">
                <a:solidFill>
                  <a:schemeClr val="bg1"/>
                </a:solidFill>
              </a:rPr>
              <a:t>утеплений </a:t>
            </a:r>
            <a:r>
              <a:rPr lang="uk-UA" sz="1200" i="1" dirty="0" smtClean="0">
                <a:solidFill>
                  <a:schemeClr val="bg1"/>
                </a:solidFill>
              </a:rPr>
              <a:t>грунт</a:t>
            </a:r>
            <a:endParaRPr lang="ru-RU" sz="1200" i="1" dirty="0">
              <a:solidFill>
                <a:schemeClr val="bg1"/>
              </a:solidFill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5292080" y="2924944"/>
            <a:ext cx="3240360" cy="2880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Трудові процеси у закритому грунті:</a:t>
            </a:r>
            <a:endParaRPr lang="uk-UA" sz="1400" dirty="0">
              <a:solidFill>
                <a:schemeClr val="bg1"/>
              </a:solidFill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4716016" y="3284984"/>
            <a:ext cx="2088232" cy="100811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uk-UA" sz="1200" i="1" dirty="0" smtClean="0">
                <a:solidFill>
                  <a:schemeClr val="bg1"/>
                </a:solidFill>
              </a:rPr>
              <a:t>підготовчі роботи </a:t>
            </a:r>
            <a:r>
              <a:rPr lang="uk-UA" sz="1200" dirty="0" smtClean="0">
                <a:solidFill>
                  <a:schemeClr val="bg1"/>
                </a:solidFill>
              </a:rPr>
              <a:t>(дезінфекція, знезаражування грунту та споруд, закладання парників, висівання й садіння розсади тощо)</a:t>
            </a:r>
            <a:endParaRPr lang="ru-RU" sz="1200" i="1" dirty="0">
              <a:solidFill>
                <a:schemeClr val="bg1"/>
              </a:solidFill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7020272" y="3284984"/>
            <a:ext cx="2016224" cy="122413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uk-UA" sz="1200" i="1" dirty="0" smtClean="0">
                <a:solidFill>
                  <a:schemeClr val="bg1"/>
                </a:solidFill>
              </a:rPr>
              <a:t>догляд за теплицями і парниками </a:t>
            </a:r>
            <a:r>
              <a:rPr lang="uk-UA" sz="1200" dirty="0" smtClean="0">
                <a:solidFill>
                  <a:schemeClr val="bg1"/>
                </a:solidFill>
              </a:rPr>
              <a:t>(регулювання світлового, температурного й водного режимів; боротьба з шкідниками та хворобами, підживлення рослин тощо)</a:t>
            </a:r>
            <a:endParaRPr lang="ru-RU" sz="1200" i="1" spc="-30" dirty="0">
              <a:solidFill>
                <a:schemeClr val="bg1"/>
              </a:solidFill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4716016" y="4437112"/>
            <a:ext cx="2088232" cy="57606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uk-UA" sz="1200" i="1" dirty="0" smtClean="0">
                <a:solidFill>
                  <a:schemeClr val="bg1"/>
                </a:solidFill>
              </a:rPr>
              <a:t>заключні робот</a:t>
            </a:r>
            <a:r>
              <a:rPr lang="uk-UA" sz="1200" dirty="0" smtClean="0">
                <a:solidFill>
                  <a:schemeClr val="bg1"/>
                </a:solidFill>
              </a:rPr>
              <a:t>и (знищення решток культури, ремонт теплиць, рам та ін.)</a:t>
            </a:r>
            <a:endParaRPr lang="ru-RU" sz="1200" i="1" dirty="0">
              <a:solidFill>
                <a:schemeClr val="bg1"/>
              </a:solidFill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7020272" y="4653136"/>
            <a:ext cx="2016224" cy="36004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uk-UA" sz="1200" i="1" dirty="0" smtClean="0">
                <a:solidFill>
                  <a:schemeClr val="bg1"/>
                </a:solidFill>
              </a:rPr>
              <a:t>збирання врожаю</a:t>
            </a:r>
            <a:endParaRPr lang="ru-RU" sz="1200" i="1" dirty="0">
              <a:solidFill>
                <a:schemeClr val="bg1"/>
              </a:solidFill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4716016" y="5589240"/>
            <a:ext cx="4320480" cy="115212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електрокари;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err="1" smtClean="0">
                <a:solidFill>
                  <a:schemeClr val="bg1"/>
                </a:solidFill>
              </a:rPr>
              <a:t>електрозавантажувачі</a:t>
            </a:r>
            <a:r>
              <a:rPr lang="uk-UA" sz="1200" dirty="0" smtClean="0">
                <a:solidFill>
                  <a:schemeClr val="bg1"/>
                </a:solidFill>
              </a:rPr>
              <a:t> та інші механізми; 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bg1"/>
                </a:solidFill>
              </a:rPr>
              <a:t>окремі процеси, особливо в гідропонних теплицях, автоматизовано; </a:t>
            </a:r>
          </a:p>
          <a:p>
            <a:pPr marL="88900"/>
            <a:r>
              <a:rPr lang="uk-UA" sz="1100" i="1" dirty="0" smtClean="0">
                <a:solidFill>
                  <a:schemeClr val="bg1"/>
                </a:solidFill>
              </a:rPr>
              <a:t>механізовані процеси дезінфекції, захисту рослин, позакореневого підживлення, заміни грунту, сівби, набивання парників  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5220072" y="5229200"/>
            <a:ext cx="3240360" cy="2880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Техніка для збирання овочів:</a:t>
            </a:r>
            <a:endParaRPr lang="uk-UA" sz="1400" dirty="0">
              <a:solidFill>
                <a:schemeClr val="bg1"/>
              </a:solidFill>
            </a:endParaRPr>
          </a:p>
        </p:txBody>
      </p:sp>
      <p:cxnSp>
        <p:nvCxnSpPr>
          <p:cNvPr id="37" name="Прямая соединительная линия 36"/>
          <p:cNvCxnSpPr>
            <a:stCxn id="42" idx="3"/>
          </p:cNvCxnSpPr>
          <p:nvPr/>
        </p:nvCxnSpPr>
        <p:spPr>
          <a:xfrm>
            <a:off x="6192180" y="692696"/>
            <a:ext cx="54006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2339752" y="692696"/>
            <a:ext cx="612068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2339752" y="692696"/>
            <a:ext cx="0" cy="21602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>
            <a:off x="6732240" y="692696"/>
            <a:ext cx="0" cy="21602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03000827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04EDBB8-BA98-4266-B867-EFB1BBDC151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TS030008275</Template>
  <TotalTime>487</TotalTime>
  <Words>1609</Words>
  <Application>Microsoft Office PowerPoint</Application>
  <PresentationFormat>Экран (4:3)</PresentationFormat>
  <Paragraphs>325</Paragraphs>
  <Slides>9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TS030008275</vt:lpstr>
      <vt:lpstr> 1.10. Організація виробництва продукції рослинництва  </vt:lpstr>
      <vt:lpstr>Організація виробництва продукції рослинництва</vt:lpstr>
      <vt:lpstr>Принципи раціональної організації виробничих процесів у рослинництві</vt:lpstr>
      <vt:lpstr>Організація виробництва зерна</vt:lpstr>
      <vt:lpstr>Організація виробництва цукрових буряків</vt:lpstr>
      <vt:lpstr>Організація виробництва соняшнику</vt:lpstr>
      <vt:lpstr>Організація виробництва озимого ріпаку</vt:lpstr>
      <vt:lpstr>Організація виробництва картоплі</vt:lpstr>
      <vt:lpstr>Організація виробництва овочів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1.10. Організація виробництва продукції рослинництва  </dc:title>
  <dc:creator>Юра</dc:creator>
  <cp:lastModifiedBy>Юра</cp:lastModifiedBy>
  <cp:revision>62</cp:revision>
  <dcterms:created xsi:type="dcterms:W3CDTF">2015-01-04T09:12:07Z</dcterms:created>
  <dcterms:modified xsi:type="dcterms:W3CDTF">2015-01-08T08:44:12Z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TC300082759990</vt:lpwstr>
  </property>
</Properties>
</file>