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02E"/>
    <a:srgbClr val="2D934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ПРИРОДА\Поле\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48072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6400800" cy="72008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ПРИРОДА\Поле\Pole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27925" y="6535738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ston" pitchFamily="66" charset="0"/>
              </a:rPr>
              <a:t>ProPowerPoint.Ru</a:t>
            </a:r>
            <a:endParaRPr lang="ru-RU" sz="1400" smtClean="0"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1285852" y="785794"/>
            <a:ext cx="6840538" cy="1285884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1.11. Організація кормовиробництва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7643866" cy="541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K:\ProPowerPoint\Шаблоны\ПРИРОДА\Поле\Pole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57290" y="142852"/>
            <a:ext cx="7643866" cy="6572296"/>
          </a:xfrm>
          <a:solidFill>
            <a:srgbClr val="FFFF00"/>
          </a:solidFill>
        </p:spPr>
        <p:txBody>
          <a:bodyPr/>
          <a:lstStyle/>
          <a:p>
            <a:pPr marL="0" indent="0" algn="just">
              <a:buNone/>
            </a:pPr>
            <a:r>
              <a:rPr lang="uk-UA" sz="1800" b="1" dirty="0" smtClean="0">
                <a:solidFill>
                  <a:srgbClr val="0070C0"/>
                </a:solidFill>
              </a:rPr>
              <a:t>Кормова база - </a:t>
            </a:r>
            <a:r>
              <a:rPr lang="uk-UA" sz="1800" b="1" i="1" dirty="0" smtClean="0">
                <a:solidFill>
                  <a:srgbClr val="0070C0"/>
                </a:solidFill>
              </a:rPr>
              <a:t>це склад, кількість та якість кормів, система виробництва й використання їх. Це складна галузь, яка займається вирощуванням багатьох різних за біологією, технологією та організацією виробництва видів кормів. Залежно від ґрунтово-кліматичних умов і спеціалізації тваринництва кожне підприємство має свою структуру кормової бази.</a:t>
            </a:r>
          </a:p>
          <a:p>
            <a:pPr marL="0" indent="0" algn="just">
              <a:buNone/>
            </a:pPr>
            <a:endParaRPr lang="uk-UA" sz="1600" dirty="0" smtClean="0"/>
          </a:p>
          <a:p>
            <a:pPr marL="0" indent="0" algn="just">
              <a:buNone/>
            </a:pPr>
            <a:r>
              <a:rPr lang="uk-UA" sz="1800" b="1" dirty="0" smtClean="0">
                <a:solidFill>
                  <a:srgbClr val="00B050"/>
                </a:solidFill>
              </a:rPr>
              <a:t>Система кормовиробництва — це раціональне співвідношення зоотехнічних, агрономічних та організаційно-економічних вимог при виробництві кормів, мета якого - забезпечити потреби тваринництва якнайбільшою кількістю високоякісних і дешевих кормів.</a:t>
            </a:r>
          </a:p>
          <a:p>
            <a:pPr marL="0" indent="0" algn="just">
              <a:buNone/>
            </a:pPr>
            <a:endParaRPr lang="uk-UA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1800" dirty="0" smtClean="0"/>
              <a:t>      </a:t>
            </a:r>
            <a:r>
              <a:rPr lang="uk-UA" sz="1800" dirty="0" smtClean="0">
                <a:solidFill>
                  <a:srgbClr val="C00000"/>
                </a:solidFill>
              </a:rPr>
              <a:t>При науковій організації кормової бази слід враховувати:</a:t>
            </a:r>
          </a:p>
          <a:p>
            <a:pPr>
              <a:buNone/>
            </a:pPr>
            <a:endParaRPr lang="ru-RU" sz="8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i="1" dirty="0" smtClean="0">
                <a:solidFill>
                  <a:srgbClr val="C00000"/>
                </a:solidFill>
              </a:rPr>
              <a:t>зоотехнічну сторону</a:t>
            </a:r>
            <a:r>
              <a:rPr lang="uk-UA" sz="1600" dirty="0" smtClean="0">
                <a:solidFill>
                  <a:srgbClr val="C00000"/>
                </a:solidFill>
              </a:rPr>
              <a:t> кормової бази — склад і якість кормів;</a:t>
            </a:r>
          </a:p>
          <a:p>
            <a:pPr marL="177800" lvl="0" indent="-177800" algn="just">
              <a:buNone/>
            </a:pPr>
            <a:endParaRPr lang="ru-RU" sz="8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i="1" dirty="0" smtClean="0">
                <a:solidFill>
                  <a:srgbClr val="C00000"/>
                </a:solidFill>
              </a:rPr>
              <a:t>агрономічну,</a:t>
            </a:r>
            <a:r>
              <a:rPr lang="uk-UA" sz="1600" dirty="0" smtClean="0">
                <a:solidFill>
                  <a:srgbClr val="C00000"/>
                </a:solidFill>
              </a:rPr>
              <a:t> що стосується питань агротехніки зернофуражних і кормових культур, розміщення їх у сівозмінах, підвищення врожайності, а також підвищення продуктивності природних сіножатей і пасовищ;</a:t>
            </a:r>
          </a:p>
          <a:p>
            <a:pPr marL="177800" lvl="0" indent="-177800" algn="just">
              <a:buNone/>
            </a:pPr>
            <a:endParaRPr lang="ru-RU" sz="8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dirty="0" smtClean="0">
                <a:solidFill>
                  <a:srgbClr val="C00000"/>
                </a:solidFill>
              </a:rPr>
              <a:t>організаційно-економічну, </a:t>
            </a:r>
            <a:r>
              <a:rPr lang="uk-UA" sz="1600" i="1" dirty="0" smtClean="0">
                <a:solidFill>
                  <a:srgbClr val="C00000"/>
                </a:solidFill>
              </a:rPr>
              <a:t>що включає розрахунки і планування потреби в кормах та посівних площ зернофуражних і кормових культур; розроблення заходів щодо інтенсифікації кормовиробництва та здешевлення кормів; вибір найбільш вигідних видів кормів та встановлення ефективних типів і норм годівлі тварин; організацію зберігання, підготовки і роздавання кормів.</a:t>
            </a:r>
            <a:endParaRPr lang="ru-RU" sz="1600" i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7643866" cy="541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K:\ProPowerPoint\Шаблоны\ПРИРОДА\Поле\Pole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57290" y="142852"/>
            <a:ext cx="7643866" cy="6572296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uk-UA" sz="1800" b="1" dirty="0" smtClean="0">
                <a:solidFill>
                  <a:srgbClr val="FF0000"/>
                </a:solidFill>
              </a:rPr>
              <a:t>       Основні принципи наукової організації кормової бази: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177800" lvl="0" indent="-177800" algn="just"/>
            <a:r>
              <a:rPr lang="uk-UA" sz="1600" dirty="0" smtClean="0">
                <a:solidFill>
                  <a:srgbClr val="C00000"/>
                </a:solidFill>
              </a:rPr>
              <a:t>відповідність структури кормової бази спеціалізації тваринництва, врахування фізіологічних, вимог тварин до раціонів і окремих видів кормів, їхньої якості;</a:t>
            </a:r>
          </a:p>
          <a:p>
            <a:pPr marL="177800" lvl="0" indent="-177800" algn="just">
              <a:buNone/>
            </a:pPr>
            <a:endParaRPr lang="ru-RU" sz="4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dirty="0" smtClean="0">
                <a:solidFill>
                  <a:srgbClr val="C00000"/>
                </a:solidFill>
              </a:rPr>
              <a:t>чіткий взаємозв’язок обсягу виробництва кормів відповідних видів із поголів’ям тварин (забезпечення рівномірної та безперебійної годівлі худоби, зростання темпів виробництва кормів порівняно із збільшенням кількості поголів’я);</a:t>
            </a:r>
          </a:p>
          <a:p>
            <a:pPr marL="177800" lvl="0" indent="-177800" algn="just">
              <a:buNone/>
            </a:pPr>
            <a:endParaRPr lang="ru-RU" sz="4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dirty="0" smtClean="0">
                <a:solidFill>
                  <a:srgbClr val="C00000"/>
                </a:solidFill>
              </a:rPr>
              <a:t>відповідність системи кормовиробництва природно-економічним умовам підприємства;</a:t>
            </a:r>
          </a:p>
          <a:p>
            <a:pPr marL="177800" lvl="0" indent="-177800" algn="just">
              <a:buNone/>
            </a:pPr>
            <a:endParaRPr lang="ru-RU" sz="4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dirty="0" smtClean="0">
                <a:solidFill>
                  <a:srgbClr val="C00000"/>
                </a:solidFill>
              </a:rPr>
              <a:t>ефективне використання землі (поєднання і раціональне ведення польового та лукопасовищного кормовиробництва, збільшення виробництва, кормів за рахунок підвищення рівня інтенсивності);</a:t>
            </a:r>
          </a:p>
          <a:p>
            <a:pPr marL="177800" lvl="0" indent="-177800" algn="just">
              <a:buNone/>
            </a:pPr>
            <a:endParaRPr lang="ru-RU" sz="4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dirty="0" smtClean="0">
                <a:solidFill>
                  <a:srgbClr val="C00000"/>
                </a:solidFill>
              </a:rPr>
              <a:t>висока економічна ефективність кормової бази (вирощування таких кормових культур, які забезпечували б високий вихід кормових одиниць і перетравного протеїну з 1 га при низьких затратах праці та собівартості);</a:t>
            </a:r>
          </a:p>
          <a:p>
            <a:pPr marL="177800" lvl="0" indent="-177800" algn="just">
              <a:buNone/>
            </a:pPr>
            <a:endParaRPr lang="ru-RU" sz="4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dirty="0" smtClean="0">
                <a:solidFill>
                  <a:srgbClr val="C00000"/>
                </a:solidFill>
              </a:rPr>
              <a:t>незалежність обсягу виробництва, кормів від кліматичних умов завдяки меліоративним заходам та створенню страхових фондів кормів;</a:t>
            </a:r>
          </a:p>
          <a:p>
            <a:pPr marL="177800" lvl="0" indent="-177800" algn="just">
              <a:buNone/>
            </a:pPr>
            <a:endParaRPr lang="ru-RU" sz="4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dirty="0" smtClean="0">
                <a:solidFill>
                  <a:srgbClr val="C00000"/>
                </a:solidFill>
              </a:rPr>
              <a:t>раціональне розміщення кормовиробництва по території підприємства, відповідність його внутрішньогосподарській спеціалізації й розміщенню тваринництва;</a:t>
            </a:r>
          </a:p>
          <a:p>
            <a:pPr marL="177800" lvl="0" indent="-177800" algn="just">
              <a:buNone/>
            </a:pPr>
            <a:endParaRPr lang="ru-RU" sz="4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dirty="0" smtClean="0">
                <a:solidFill>
                  <a:srgbClr val="C00000"/>
                </a:solidFill>
              </a:rPr>
              <a:t>високий рівень механізації виробництва та приготування кормів, впровадження інтенсивної систем вирощування кормових культур і використання кормів;</a:t>
            </a:r>
          </a:p>
          <a:p>
            <a:pPr marL="177800" lvl="0" indent="-177800" algn="just">
              <a:buNone/>
            </a:pPr>
            <a:endParaRPr lang="ru-RU" sz="400" dirty="0" smtClean="0">
              <a:solidFill>
                <a:srgbClr val="C00000"/>
              </a:solidFill>
            </a:endParaRPr>
          </a:p>
          <a:p>
            <a:pPr marL="177800" lvl="0" indent="-177800" algn="just"/>
            <a:r>
              <a:rPr lang="uk-UA" sz="1600" dirty="0" smtClean="0">
                <a:solidFill>
                  <a:srgbClr val="C00000"/>
                </a:solidFill>
              </a:rPr>
              <a:t>плановість виробництва та використання кормів.</a:t>
            </a:r>
            <a:endParaRPr lang="ru-RU" sz="16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01831590_korm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3571868" y="3071810"/>
            <a:ext cx="5435283" cy="3643338"/>
          </a:xfrm>
          <a:prstGeom prst="rect">
            <a:avLst/>
          </a:prstGeom>
        </p:spPr>
      </p:pic>
      <p:pic>
        <p:nvPicPr>
          <p:cNvPr id="7" name="Рисунок 6" descr="1301831590_k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7630690" cy="507209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857364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85860"/>
            <a:ext cx="7643866" cy="541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K:\ProPowerPoint\Шаблоны\ПРИРОДА\Поле\PolePri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57290" y="142852"/>
            <a:ext cx="7643866" cy="6572296"/>
          </a:xfrm>
          <a:solidFill>
            <a:srgbClr val="FFFF00"/>
          </a:solidFill>
        </p:spPr>
        <p:txBody>
          <a:bodyPr/>
          <a:lstStyle/>
          <a:p>
            <a:pPr marL="0" indent="0" algn="just">
              <a:buNone/>
            </a:pPr>
            <a:r>
              <a:rPr lang="uk-UA" sz="1800" b="1" dirty="0" smtClean="0">
                <a:solidFill>
                  <a:srgbClr val="0070C0"/>
                </a:solidFill>
              </a:rPr>
              <a:t>Система кормовиробництва - </a:t>
            </a:r>
            <a:r>
              <a:rPr lang="uk-UA" sz="1800" b="1" i="1" dirty="0" smtClean="0">
                <a:solidFill>
                  <a:srgbClr val="0070C0"/>
                </a:solidFill>
              </a:rPr>
              <a:t>комплекс організаційно-економічних, агрономічних і зоотехнічних заходів, що забезпечують у певних природно-економічних умовах потрібний обсяг виробництва кормів відповідної якості при найменшому розмірі кормової площі і найменших витратах з розрахунку на кормову одиницю одержаного корму.</a:t>
            </a:r>
          </a:p>
          <a:p>
            <a:pPr marL="0" indent="0" algn="just"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800" b="1" dirty="0" smtClean="0">
                <a:solidFill>
                  <a:srgbClr val="C00000"/>
                </a:solidFill>
              </a:rPr>
              <a:t>   Системи кормовиробництва:</a:t>
            </a:r>
          </a:p>
          <a:p>
            <a:pPr marL="177800" lvl="0" indent="-177800" algn="just"/>
            <a:r>
              <a:rPr lang="uk-UA" sz="1800" b="1" i="1" dirty="0" smtClean="0">
                <a:solidFill>
                  <a:srgbClr val="C00000"/>
                </a:solidFill>
              </a:rPr>
              <a:t>польового кормовиробництва (посівна);</a:t>
            </a:r>
          </a:p>
          <a:p>
            <a:pPr marL="177800" lvl="0" indent="-177800" algn="just"/>
            <a:r>
              <a:rPr lang="uk-UA" sz="1800" b="1" i="1" dirty="0" smtClean="0">
                <a:solidFill>
                  <a:srgbClr val="C00000"/>
                </a:solidFill>
              </a:rPr>
              <a:t>комбінована (посівно-лукопасовищна);</a:t>
            </a:r>
          </a:p>
          <a:p>
            <a:pPr marL="177800" lvl="0" indent="-177800" algn="just"/>
            <a:r>
              <a:rPr lang="uk-UA" sz="1800" b="1" i="1" dirty="0" smtClean="0">
                <a:solidFill>
                  <a:srgbClr val="C00000"/>
                </a:solidFill>
              </a:rPr>
              <a:t>лукопасовищна.</a:t>
            </a:r>
            <a:endParaRPr lang="ru-RU" sz="1800" b="1" i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sz="1800" dirty="0" smtClean="0"/>
          </a:p>
          <a:p>
            <a:pPr>
              <a:buNone/>
            </a:pPr>
            <a:r>
              <a:rPr lang="uk-UA" sz="1800" b="1" dirty="0" smtClean="0">
                <a:solidFill>
                  <a:srgbClr val="C00000"/>
                </a:solidFill>
              </a:rPr>
              <a:t>   Системи тваринництва: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uk-UA" sz="1800" b="1" i="1" dirty="0" smtClean="0">
                <a:solidFill>
                  <a:srgbClr val="C00000"/>
                </a:solidFill>
              </a:rPr>
              <a:t>стійлова;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uk-UA" sz="1800" b="1" i="1" dirty="0" smtClean="0">
                <a:solidFill>
                  <a:srgbClr val="C00000"/>
                </a:solidFill>
              </a:rPr>
              <a:t>стійлово-пасовищна;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uk-UA" sz="1800" b="1" i="1" dirty="0" smtClean="0">
                <a:solidFill>
                  <a:srgbClr val="C00000"/>
                </a:solidFill>
              </a:rPr>
              <a:t>пасовищна.</a:t>
            </a:r>
            <a:endParaRPr lang="ru-RU" sz="1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10" name="Рисунок 9" descr="1301831590_k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928934"/>
            <a:ext cx="4952992" cy="37486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01831590_korm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3571868" y="3071810"/>
            <a:ext cx="5435283" cy="3643338"/>
          </a:xfrm>
          <a:prstGeom prst="rect">
            <a:avLst/>
          </a:prstGeom>
        </p:spPr>
      </p:pic>
      <p:pic>
        <p:nvPicPr>
          <p:cNvPr id="7" name="Рисунок 6" descr="1301831590_k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7630690" cy="507209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857364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85860"/>
            <a:ext cx="7643866" cy="541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K:\ProPowerPoint\Шаблоны\ПРИРОДА\Поле\PolePri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57290" y="142852"/>
            <a:ext cx="7643866" cy="6572296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Організація польового і лукопасовищного кормовиробництва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  <a:tabLst>
                <a:tab pos="88900" algn="l"/>
              </a:tabLst>
            </a:pPr>
            <a:r>
              <a:rPr lang="uk-UA" sz="1700" b="1" i="1" dirty="0" smtClean="0">
                <a:solidFill>
                  <a:schemeClr val="tx2">
                    <a:lumMod val="75000"/>
                  </a:schemeClr>
                </a:solidFill>
              </a:rPr>
              <a:t>Заготівля сінажу:</a:t>
            </a:r>
            <a:r>
              <a:rPr lang="uk-UA" sz="17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700" dirty="0" smtClean="0">
                <a:solidFill>
                  <a:schemeClr val="tx2">
                    <a:lumMod val="75000"/>
                  </a:schemeClr>
                </a:solidFill>
              </a:rPr>
              <a:t>із зеленої маси різних трав, але найкраще з багаторічних. Зелену масу пров’ялюють до вологості 45-55 відсотків і подрібнюють на частки не більш як 3-5 см.</a:t>
            </a:r>
          </a:p>
          <a:p>
            <a:pPr marL="0" indent="0" algn="just">
              <a:buNone/>
              <a:tabLst>
                <a:tab pos="88900" algn="l"/>
              </a:tabLst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uk-UA" sz="1700" b="1" i="1" dirty="0" smtClean="0">
                <a:solidFill>
                  <a:schemeClr val="tx2">
                    <a:lumMod val="75000"/>
                  </a:schemeClr>
                </a:solidFill>
              </a:rPr>
              <a:t>Заготівля силосу:</a:t>
            </a:r>
            <a:r>
              <a:rPr lang="uk-UA" sz="17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700" dirty="0" smtClean="0">
                <a:solidFill>
                  <a:schemeClr val="tx2">
                    <a:lumMod val="75000"/>
                  </a:schemeClr>
                </a:solidFill>
              </a:rPr>
              <a:t>вологість маси повинна бути 60-70 відсотків. Формують збирально-транспортні загони, що складаються з двох основних ланок і допоміжних. Перша ланка за допомогою силосозбиральних комбайнів скошує й подрібнює зелену масу силосних культур і транспортує її до силососховищ; друга організовує закладання, трамбування маси за допомогою гусеничних тракторів із бульдозерною лопатою, а також укривання сховищ. </a:t>
            </a:r>
          </a:p>
          <a:p>
            <a:pPr marL="0" indent="0" algn="just">
              <a:buNone/>
            </a:pPr>
            <a:endParaRPr lang="uk-UA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uk-UA" sz="1700" b="1" i="1" dirty="0" smtClean="0">
                <a:solidFill>
                  <a:schemeClr val="tx2">
                    <a:lumMod val="75000"/>
                  </a:schemeClr>
                </a:solidFill>
              </a:rPr>
              <a:t>Заготівля сіна:</a:t>
            </a:r>
            <a:r>
              <a:rPr lang="uk-UA" sz="17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700" dirty="0" smtClean="0">
                <a:solidFill>
                  <a:schemeClr val="tx2">
                    <a:lumMod val="75000"/>
                  </a:schemeClr>
                </a:solidFill>
              </a:rPr>
              <a:t>збирання в оптимальні строки; нормальна висота зрізування травостою; короткочасне сушіння зеленої маси; прямолінійність валків сіна; правильна розстановка копиць для транспортування; правильне укладання скирт; запобігання втратам. Початком скошування трав на сіно є масова бутонізація бобових і початок колосіння злакових трав, висота зрізування травостою повинна становити 4-5 см для першого укосу й 6-7 см - для другого.</a:t>
            </a:r>
          </a:p>
          <a:p>
            <a:pPr marL="0" indent="0" algn="just">
              <a:buNone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uk-UA" sz="1700" b="1" i="1" dirty="0" smtClean="0">
                <a:solidFill>
                  <a:schemeClr val="tx2">
                    <a:lumMod val="75000"/>
                  </a:schemeClr>
                </a:solidFill>
              </a:rPr>
              <a:t>Консервування концентрованих кормів:</a:t>
            </a:r>
            <a:r>
              <a:rPr lang="uk-UA" sz="17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700" dirty="0" smtClean="0">
                <a:solidFill>
                  <a:schemeClr val="tx2">
                    <a:lumMod val="75000"/>
                  </a:schemeClr>
                </a:solidFill>
              </a:rPr>
              <a:t>збирання кукурудзи на початку воскової стиглості, подрібнення зерна на стаціонарних дробарках і закладання його в сховища, заповнення його за 3-4 дні, постійного ущільнення маси протягом усього часу завантаження, високої герметизації маси синтетичною плівкою.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01831590_korm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3571868" y="3071810"/>
            <a:ext cx="5435283" cy="3643338"/>
          </a:xfrm>
          <a:prstGeom prst="rect">
            <a:avLst/>
          </a:prstGeom>
        </p:spPr>
      </p:pic>
      <p:pic>
        <p:nvPicPr>
          <p:cNvPr id="7" name="Рисунок 6" descr="1301831590_k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7630690" cy="507209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857364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85860"/>
            <a:ext cx="7643866" cy="541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K:\ProPowerPoint\Шаблоны\ПРИРОДА\Поле\PolePri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57290" y="142852"/>
            <a:ext cx="7643866" cy="6572296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Зелений конвеєр</a:t>
            </a:r>
          </a:p>
          <a:p>
            <a:pPr marL="0" indent="0" algn="just">
              <a:buNone/>
              <a:tabLst>
                <a:tab pos="88900" algn="l"/>
              </a:tabLst>
            </a:pPr>
            <a:r>
              <a:rPr lang="uk-UA" sz="1400" b="1" dirty="0" smtClean="0">
                <a:solidFill>
                  <a:srgbClr val="00B050"/>
                </a:solidFill>
              </a:rPr>
              <a:t>Зелений конвеєр </a:t>
            </a:r>
            <a:r>
              <a:rPr lang="uk-UA" sz="1400" b="1" i="1" dirty="0" smtClean="0">
                <a:solidFill>
                  <a:srgbClr val="00B050"/>
                </a:solidFill>
              </a:rPr>
              <a:t>— це система організаційних і агротехнічних заходів, що забезпечує рівномірне надходження достатньої кількості повноцінних і високоякісних зелених кормів з польових земель, лук і природних пасовищ протягом усього можливого періоду вегетації кормових культур.</a:t>
            </a:r>
            <a:endParaRPr lang="ru-RU" sz="16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/>
        </p:nvGraphicFramePr>
        <p:xfrm>
          <a:off x="1428719" y="1500175"/>
          <a:ext cx="7501001" cy="4998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71569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  <a:gridCol w="267893"/>
              </a:tblGrid>
              <a:tr h="344993">
                <a:tc rowSpan="3"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Джерела кормів для групи польових культур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Місяць,</a:t>
                      </a:r>
                      <a:r>
                        <a:rPr lang="uk-U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декада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49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702E"/>
                          </a:solidFill>
                        </a:rPr>
                        <a:t>V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>
                    <a:solidFill>
                      <a:srgbClr val="5A702E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702E"/>
                          </a:solidFill>
                        </a:rPr>
                        <a:t>VI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>
                    <a:solidFill>
                      <a:srgbClr val="5A702E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702E"/>
                          </a:solidFill>
                        </a:rPr>
                        <a:t>VII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>
                    <a:solidFill>
                      <a:srgbClr val="5A702E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702E"/>
                          </a:solidFill>
                        </a:rPr>
                        <a:t>VIII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>
                    <a:solidFill>
                      <a:srgbClr val="5A702E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702E"/>
                          </a:solidFill>
                        </a:rPr>
                        <a:t>IX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>
                    <a:solidFill>
                      <a:srgbClr val="5A702E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702E"/>
                          </a:solidFill>
                        </a:rPr>
                        <a:t>X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>
                    <a:solidFill>
                      <a:srgbClr val="5A702E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702E"/>
                          </a:solidFill>
                        </a:rPr>
                        <a:t>XI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>
                    <a:solidFill>
                      <a:srgbClr val="5A702E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702E"/>
                          </a:solidFill>
                        </a:rPr>
                        <a:t>XII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>
                    <a:solidFill>
                      <a:srgbClr val="5A702E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49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5A702E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5A702E"/>
                        </a:solidFill>
                      </a:endParaRPr>
                    </a:p>
                  </a:txBody>
                  <a:tcPr/>
                </a:tc>
              </a:tr>
              <a:tr h="51749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Природні угіддя, культурні пасовища і сіножаті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3743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Озимі проміжні посіви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993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Багаторічні трави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3743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Ранні ярі кормові суміші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749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Кукурудза, </a:t>
                      </a:r>
                      <a:r>
                        <a:rPr lang="uk-UA" sz="1000" dirty="0" err="1" smtClean="0"/>
                        <a:t>судан</a:t>
                      </a:r>
                      <a:r>
                        <a:rPr lang="uk-UA" sz="1000" dirty="0" smtClean="0"/>
                        <a:t>. трава з бобовими і капустяними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1749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Післяукісні, післяжнивні, підсівні посіви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749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Коренеплоди, баштанні, кормова капуста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1749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Гичка буряків, стебла кукурудзи та ін.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D934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28728" y="6500834"/>
            <a:ext cx="742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rgbClr val="0070C0"/>
                </a:solidFill>
              </a:rPr>
              <a:t>Модель зеленого конвеєра в Лісостепу України</a:t>
            </a:r>
            <a:endParaRPr lang="uk-UA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l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Pole</Template>
  <TotalTime>120</TotalTime>
  <Words>752</Words>
  <Application>Microsoft Office PowerPoint</Application>
  <PresentationFormat>Екран (4:3)</PresentationFormat>
  <Paragraphs>95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Pole</vt:lpstr>
      <vt:lpstr> 1.11. Організація кормовиробництва  </vt:lpstr>
      <vt:lpstr>Слайд 2</vt:lpstr>
      <vt:lpstr>Слайд 3</vt:lpstr>
      <vt:lpstr>Слайд 4</vt:lpstr>
      <vt:lpstr>Слайд 5</vt:lpstr>
      <vt:lpstr>Слайд 6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1.11. Організація кормовиробництва</dc:title>
  <dc:creator>Юра</dc:creator>
  <dc:description>http://propowerpoint.ru - Бесплатные шаблоны для презентаций. Полезные советы и уроки  PowerPoint .</dc:description>
  <cp:lastModifiedBy>Юра</cp:lastModifiedBy>
  <cp:revision>16</cp:revision>
  <dcterms:created xsi:type="dcterms:W3CDTF">2014-12-30T06:07:26Z</dcterms:created>
  <dcterms:modified xsi:type="dcterms:W3CDTF">2014-12-31T06:20:45Z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0008001e090000000000010243100207f8000400038000</vt:lpwstr>
  </property>
</Properties>
</file>