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uk-UA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1.12. Організація виробництва продукції тваринництва</a:t>
            </a:r>
            <a:endParaRPr lang="uk-UA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4572000" y="3429001"/>
            <a:ext cx="4572000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lum bright="-4000"/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noFill/>
          <a:ln w="28575">
            <a:noFill/>
          </a:ln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виробництва продукції тваринництва</a:t>
            </a:r>
            <a:endParaRPr lang="uk-UA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548680"/>
            <a:ext cx="3744416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Галузі і спеціалізації у тваринництві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12776"/>
            <a:ext cx="1296144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скотарство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7278" y="1412776"/>
            <a:ext cx="1296144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свинарство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5044" y="1412776"/>
            <a:ext cx="1296144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вівчарство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2810" y="1412776"/>
            <a:ext cx="1296144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птахівництво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68344" y="1412776"/>
            <a:ext cx="1296144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конярство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70576" y="1412776"/>
            <a:ext cx="1296144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бджільництво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98884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молочний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34888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молочно-м’ясний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06896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70892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м’ясо-молочний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91680" y="198884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91680" y="234888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беконний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91680" y="306896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сальний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91680" y="270892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м’ясо-сальний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03848" y="198884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вовновий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03848" y="234888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вовново-          м’ясний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03848" y="306896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шубний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270892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м’ясо-вовновий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16016" y="198884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яєчний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234888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яєчно-м’ясний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16016" y="270892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м’ясний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03848" y="342900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смушковий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03848" y="3789040"/>
            <a:ext cx="1296144" cy="3600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м’ясо-сальний</a:t>
            </a:r>
            <a:endParaRPr lang="ru-RU" sz="1200" dirty="0">
              <a:solidFill>
                <a:srgbClr val="FFFF00"/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827584" y="1268760"/>
            <a:ext cx="74888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endCxn id="5" idx="0"/>
          </p:cNvCxnSpPr>
          <p:nvPr/>
        </p:nvCxnSpPr>
        <p:spPr>
          <a:xfrm>
            <a:off x="827584" y="126876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851920" y="126876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292080" y="126876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804248" y="126876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316416" y="126876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339752" y="1268760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572000" y="980728"/>
            <a:ext cx="0" cy="28803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27584" y="1844824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339752" y="1844824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851920" y="1844824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5292080" y="1844824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2699792" y="4293096"/>
            <a:ext cx="3744416" cy="4320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Показники економічної ефективності тваринництва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51520" y="4869160"/>
            <a:ext cx="1728192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основні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195736" y="4869160"/>
            <a:ext cx="6768752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допоміжні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51520" y="5301208"/>
            <a:ext cx="576064" cy="9361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</a:rPr>
              <a:t>Вихід продукції</a:t>
            </a:r>
            <a:endParaRPr lang="ru-RU" sz="1300" dirty="0">
              <a:solidFill>
                <a:srgbClr val="FFFF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27584" y="5301208"/>
            <a:ext cx="360040" cy="9361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</a:rPr>
              <a:t>Витрати</a:t>
            </a:r>
            <a:endParaRPr lang="ru-RU" sz="1300" dirty="0">
              <a:solidFill>
                <a:srgbClr val="FFFF0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403648" y="5301208"/>
            <a:ext cx="576064" cy="14401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</a:rPr>
              <a:t>Вихід валової продукції на 1 грн. витрат</a:t>
            </a:r>
            <a:endParaRPr lang="ru-RU" sz="1300" dirty="0">
              <a:solidFill>
                <a:srgbClr val="FFFF0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1520" y="6237312"/>
            <a:ext cx="936104" cy="50405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 smtClean="0">
                <a:solidFill>
                  <a:srgbClr val="FFFF00"/>
                </a:solidFill>
              </a:rPr>
              <a:t>на фізичну або умовну голову</a:t>
            </a:r>
            <a:endParaRPr lang="ru-RU" sz="1000" dirty="0">
              <a:solidFill>
                <a:srgbClr val="FFFF0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95736" y="5301208"/>
            <a:ext cx="3672408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Вихід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195736" y="5589240"/>
            <a:ext cx="1008112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продукції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203848" y="5589240"/>
            <a:ext cx="1584176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валового доходу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788024" y="5589240"/>
            <a:ext cx="1080120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прибутку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195736" y="5877272"/>
            <a:ext cx="3672408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на 1 людино-годину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95736" y="6165304"/>
            <a:ext cx="3672408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на 1 га землі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195736" y="6453336"/>
            <a:ext cx="3672408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на 1 грн. виробничих фондів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84168" y="5301208"/>
            <a:ext cx="576064" cy="14401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Продуктивність тварин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388424" y="5301208"/>
            <a:ext cx="576064" cy="14401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Рівень рентабельності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620338" y="5301208"/>
            <a:ext cx="576064" cy="14401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Прибуток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852253" y="5301208"/>
            <a:ext cx="576064" cy="14401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Собівартість продукції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70" name="Прямая соединительная линия 69"/>
          <p:cNvCxnSpPr>
            <a:endCxn id="49" idx="1"/>
          </p:cNvCxnSpPr>
          <p:nvPr/>
        </p:nvCxnSpPr>
        <p:spPr>
          <a:xfrm>
            <a:off x="1115616" y="4509120"/>
            <a:ext cx="158417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endCxn id="50" idx="0"/>
          </p:cNvCxnSpPr>
          <p:nvPr/>
        </p:nvCxnSpPr>
        <p:spPr>
          <a:xfrm>
            <a:off x="1115616" y="4509120"/>
            <a:ext cx="0" cy="36004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49" idx="3"/>
          </p:cNvCxnSpPr>
          <p:nvPr/>
        </p:nvCxnSpPr>
        <p:spPr>
          <a:xfrm>
            <a:off x="6444208" y="4509120"/>
            <a:ext cx="165618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100392" y="4509120"/>
            <a:ext cx="0" cy="36004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39552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1043608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1691680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3995936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6372200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7164288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7884368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676456" y="5157192"/>
            <a:ext cx="0" cy="14401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-37000"/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84976" cy="36004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виробництва продукції скотарства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1780" y="692696"/>
            <a:ext cx="3960440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Виробничі типи скотарських підприємств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1196752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молочно-м’ясні із замкнутим оборотом стада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1844824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молочні з питомою вагою корів у стаді 80-90%, телят вирощують до 10 - 20- денного віку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51520" y="2492896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спеціалізовані на вирощуванні нетелей від 10 - 20-денного віку до 6 місяців лактації або корів-первісток до 3 місяців лактації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1196752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інтенсивному вирощуванню і відгодівлі понадремонтного молодняка від 10-20-денного віку до 13-18-місячного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860032" y="1844824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spc="-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спеціалізовані, що здійснюють заключну відгодівлю понадремонтного молодняка від 6 - або 12 місячного віку</a:t>
            </a:r>
            <a:endParaRPr lang="uk-UA" sz="1300" spc="-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860032" y="2492896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спеціалізовані м’ясних порід при замкнутому обороті стада; молодняк вирощують до 18 місячного віку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555776" y="3140968"/>
            <a:ext cx="4032448" cy="576064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племінні, які займаються поліпшенням існуючих і виведенням нових порід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572000" y="1052736"/>
            <a:ext cx="0" cy="20882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5" idx="0"/>
            <a:endCxn id="8" idx="2"/>
          </p:cNvCxnSpPr>
          <p:nvPr/>
        </p:nvCxnSpPr>
        <p:spPr>
          <a:xfrm>
            <a:off x="4283968" y="1484784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283968" y="2780928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83968" y="2132856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51520" y="4077072"/>
            <a:ext cx="1512168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 утримання худоби</a:t>
            </a:r>
            <a:endParaRPr lang="uk-UA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251520" y="4725144"/>
            <a:ext cx="576064" cy="1872208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стійлова</a:t>
            </a:r>
            <a:endParaRPr lang="ru-RU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с двумя вырезанными противолежащими углами 19"/>
          <p:cNvSpPr/>
          <p:nvPr/>
        </p:nvSpPr>
        <p:spPr>
          <a:xfrm>
            <a:off x="1115616" y="4725144"/>
            <a:ext cx="576064" cy="1872208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стійлово-пасовищна</a:t>
            </a:r>
            <a:endParaRPr lang="ru-RU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55776" y="4077072"/>
            <a:ext cx="1512168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 утримання худоби</a:t>
            </a:r>
            <a:endParaRPr lang="uk-UA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1907704" y="4797152"/>
            <a:ext cx="1296144" cy="2880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прив’язний</a:t>
            </a:r>
            <a:endParaRPr lang="ru-RU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3419872" y="4797152"/>
            <a:ext cx="1296144" cy="2880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безприв’язний</a:t>
            </a:r>
            <a:endParaRPr lang="ru-RU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с двумя вырезанными противолежащими углами 23"/>
          <p:cNvSpPr/>
          <p:nvPr/>
        </p:nvSpPr>
        <p:spPr>
          <a:xfrm>
            <a:off x="1907704" y="5229200"/>
            <a:ext cx="576064" cy="136815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індивідуальний</a:t>
            </a:r>
            <a:endParaRPr lang="ru-RU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с двумя вырезанными противолежащими углами 24"/>
          <p:cNvSpPr/>
          <p:nvPr/>
        </p:nvSpPr>
        <p:spPr>
          <a:xfrm>
            <a:off x="2627784" y="5229200"/>
            <a:ext cx="576064" cy="136815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груповий</a:t>
            </a:r>
            <a:endParaRPr lang="ru-RU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3419872" y="5229200"/>
            <a:ext cx="576064" cy="136815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глибокій підстилці</a:t>
            </a:r>
            <a:endParaRPr lang="ru-RU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с двумя вырезанными противолежащими углами 26"/>
          <p:cNvSpPr/>
          <p:nvPr/>
        </p:nvSpPr>
        <p:spPr>
          <a:xfrm>
            <a:off x="4139952" y="5229200"/>
            <a:ext cx="576064" cy="136815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безприв’язно-боксовий</a:t>
            </a:r>
            <a:endParaRPr lang="uk-UA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32040" y="4077072"/>
            <a:ext cx="3960440" cy="2880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Правильне відтворення стада</a:t>
            </a:r>
            <a:endParaRPr lang="uk-UA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с двумя вырезанными противолежащими углами 28"/>
          <p:cNvSpPr/>
          <p:nvPr/>
        </p:nvSpPr>
        <p:spPr>
          <a:xfrm>
            <a:off x="4932040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своєчасне парування (штучне осіменіння) телиць і корів після отелення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с двумя вырезанными противолежащими углами 29"/>
          <p:cNvSpPr/>
          <p:nvPr/>
        </p:nvSpPr>
        <p:spPr>
          <a:xfrm>
            <a:off x="5508104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інтенсивне використання дорослих тварин та своєчасне їх вибракування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>
            <a:off x="6084168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своєчасна заміна вибракуваних тварин продуктивнішим молодняком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угольник с двумя вырезанными противолежащими углами 31"/>
          <p:cNvSpPr/>
          <p:nvPr/>
        </p:nvSpPr>
        <p:spPr>
          <a:xfrm>
            <a:off x="6660232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збереження </a:t>
            </a:r>
          </a:p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усього приплоду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с двумя вырезанными противолежащими углами 32"/>
          <p:cNvSpPr/>
          <p:nvPr/>
        </p:nvSpPr>
        <p:spPr>
          <a:xfrm>
            <a:off x="7236296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ліквідація яловості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с двумя вырезанными противолежащими углами 33"/>
          <p:cNvSpPr/>
          <p:nvPr/>
        </p:nvSpPr>
        <p:spPr>
          <a:xfrm>
            <a:off x="7812360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 плодючості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с двумя вырезанными противолежащими углами 34"/>
          <p:cNvSpPr/>
          <p:nvPr/>
        </p:nvSpPr>
        <p:spPr>
          <a:xfrm>
            <a:off x="8388424" y="4509120"/>
            <a:ext cx="504056" cy="2088232"/>
          </a:xfrm>
          <a:prstGeom prst="snip2Diag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раціональне вирощування ремонтного молодняка</a:t>
            </a:r>
            <a:endParaRPr lang="uk-UA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Прямая соединительная линия 36"/>
          <p:cNvCxnSpPr>
            <a:endCxn id="19" idx="3"/>
          </p:cNvCxnSpPr>
          <p:nvPr/>
        </p:nvCxnSpPr>
        <p:spPr>
          <a:xfrm>
            <a:off x="539552" y="458112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403648" y="458112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195736" y="508518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915816" y="508518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707904" y="508518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427984" y="508518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148064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724128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300192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876256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452320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028384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604448" y="4365104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771800" y="4581128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851920" y="4581128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Виробництво молока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92696"/>
            <a:ext cx="417646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Промислова потоково-цехова технологія виробництва молока</a:t>
            </a:r>
            <a:endParaRPr lang="uk-UA" sz="16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40768"/>
            <a:ext cx="2880320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1-й цех </a:t>
            </a:r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сухостою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72816"/>
            <a:ext cx="2880320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2-й цех </a:t>
            </a:r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uk-UA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отелення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204864"/>
            <a:ext cx="2880320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3-й </a:t>
            </a:r>
            <a:r>
              <a:rPr lang="uk-UA" sz="1400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 </a:t>
            </a:r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1400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400" i="1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роздоювання та </a:t>
            </a:r>
            <a:r>
              <a:rPr lang="uk-UA" sz="1400" i="1" spc="-4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осіменіння</a:t>
            </a:r>
            <a:endParaRPr lang="uk-UA" sz="1400" spc="-4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636912"/>
            <a:ext cx="2880320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4-й цех – </a:t>
            </a:r>
            <a:r>
              <a:rPr lang="uk-UA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виробництва </a:t>
            </a:r>
            <a:r>
              <a:rPr lang="uk-UA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молока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1340768"/>
            <a:ext cx="792088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днів</a:t>
            </a:r>
            <a:endParaRPr lang="uk-UA" sz="1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772816"/>
            <a:ext cx="792088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днів</a:t>
            </a:r>
            <a:endParaRPr lang="uk-UA" sz="1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2204864"/>
            <a:ext cx="1008112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60-90 днів</a:t>
            </a:r>
            <a:endParaRPr lang="uk-UA" sz="1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2636912"/>
            <a:ext cx="1152128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200-230 днів</a:t>
            </a:r>
            <a:endParaRPr lang="uk-UA" sz="1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7984" y="1340768"/>
            <a:ext cx="4464496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Допоміжні цехи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7984" y="1844824"/>
            <a:ext cx="1296144" cy="11521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uk-UA" sz="1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кормовий</a:t>
            </a:r>
            <a:endParaRPr lang="uk-UA" sz="1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12160" y="1844824"/>
            <a:ext cx="1224136" cy="11521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uk-UA" sz="1300" i="1" dirty="0" smtClean="0">
                <a:solidFill>
                  <a:schemeClr val="tx1"/>
                </a:solidFill>
              </a:rPr>
              <a:t>зберігання</a:t>
            </a:r>
            <a:r>
              <a:rPr lang="ru-RU" sz="1300" i="1" dirty="0" smtClean="0">
                <a:solidFill>
                  <a:schemeClr val="tx1"/>
                </a:solidFill>
              </a:rPr>
              <a:t> </a:t>
            </a:r>
            <a:r>
              <a:rPr lang="uk-UA" sz="1300" i="1" dirty="0" smtClean="0">
                <a:solidFill>
                  <a:schemeClr val="tx1"/>
                </a:solidFill>
              </a:rPr>
              <a:t>і</a:t>
            </a:r>
            <a:r>
              <a:rPr lang="ru-RU" sz="1300" i="1" dirty="0" smtClean="0">
                <a:solidFill>
                  <a:schemeClr val="tx1"/>
                </a:solidFill>
              </a:rPr>
              <a:t> </a:t>
            </a:r>
            <a:r>
              <a:rPr lang="uk-UA" sz="1300" i="1" dirty="0" smtClean="0">
                <a:solidFill>
                  <a:schemeClr val="tx1"/>
                </a:solidFill>
              </a:rPr>
              <a:t>реалізації</a:t>
            </a:r>
            <a:r>
              <a:rPr lang="ru-RU" sz="1300" i="1" dirty="0" smtClean="0">
                <a:solidFill>
                  <a:schemeClr val="tx1"/>
                </a:solidFill>
              </a:rPr>
              <a:t> молока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24328" y="1844824"/>
            <a:ext cx="1368152" cy="11521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uk-UA" sz="1300" i="1" dirty="0" smtClean="0">
                <a:solidFill>
                  <a:schemeClr val="tx1"/>
                </a:solidFill>
              </a:rPr>
              <a:t>механізації і автоматизації виробничих процесів</a:t>
            </a: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3284984"/>
            <a:ext cx="4176464" cy="50405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категорії працівників</a:t>
            </a:r>
            <a:endParaRPr lang="uk-UA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4005064"/>
            <a:ext cx="237626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Доярки (оператори машинного доїння)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4581128"/>
            <a:ext cx="237626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Скотарі (оператори по догляду за тваринами)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5157192"/>
            <a:ext cx="237626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Роздавачі кормів (оператори по годівлі тварин)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5733256"/>
            <a:ext cx="237626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Оператори по вирощуванню та відгодівлі молодняку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6281936"/>
            <a:ext cx="237626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Бригадири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55776" y="4005064"/>
            <a:ext cx="633670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доять корів і виконують роботи, пов’язані з цим процесом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55776" y="4581128"/>
            <a:ext cx="633670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прибирають годівниці, стійла, а також приміщення від гною, випасають худобу, виконують інші періодичні роботи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55776" y="5157192"/>
            <a:ext cx="633670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готують і роздають корми тваринам, прибирають залишки кормів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55776" y="5733256"/>
            <a:ext cx="633670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виконують роботи відповідно до технології догляду за тваринами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55776" y="6281936"/>
            <a:ext cx="6336704" cy="4320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uk-UA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здійснюють облік надоїв і використання молока, осіменінь, отелень, надходження та витрати кормів, стежать за зберіганням інвентарю й обладнання</a:t>
            </a:r>
            <a:endParaRPr lang="uk-UA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331640" y="3501008"/>
            <a:ext cx="115212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403648" y="908720"/>
            <a:ext cx="10801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660232" y="908720"/>
            <a:ext cx="10801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1331640" y="3501008"/>
            <a:ext cx="0" cy="50405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740352" y="908720"/>
            <a:ext cx="0" cy="432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403648" y="908720"/>
            <a:ext cx="0" cy="4320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endCxn id="14" idx="0"/>
          </p:cNvCxnSpPr>
          <p:nvPr/>
        </p:nvCxnSpPr>
        <p:spPr>
          <a:xfrm>
            <a:off x="5076056" y="170080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8172400" y="170080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588224" y="1700808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7000"/>
          </a:blip>
          <a:srcRect/>
          <a:stretch>
            <a:fillRect/>
          </a:stretch>
        </p:blipFill>
        <p:spPr bwMode="auto">
          <a:xfrm>
            <a:off x="0" y="-13692"/>
            <a:ext cx="9162256" cy="68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84976" cy="36004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Microsoft Sans Serif" pitchFamily="34" charset="0"/>
                <a:cs typeface="Microsoft Sans Serif" pitchFamily="34" charset="0"/>
              </a:rPr>
              <a:t>Організація виробництва продукції свинарства</a:t>
            </a:r>
            <a:endParaRPr lang="uk-UA" sz="2800" b="1" dirty="0">
              <a:solidFill>
                <a:srgbClr val="FFFF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1780" y="692696"/>
            <a:ext cx="3960440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dirty="0" smtClean="0">
                <a:solidFill>
                  <a:srgbClr val="FFFF00"/>
                </a:solidFill>
              </a:rPr>
              <a:t>Виробничі типи свинарських підприємств</a:t>
            </a:r>
            <a:endParaRPr lang="uk-UA" sz="13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1196752"/>
            <a:ext cx="1440160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репродуктивні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1844824"/>
            <a:ext cx="1440160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відгодівельні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51520" y="2492896"/>
            <a:ext cx="1440160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із закінченим оборотом стада</a:t>
            </a:r>
            <a:endParaRPr lang="uk-UA" sz="12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23728" y="1196752"/>
            <a:ext cx="6768752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smtClean="0">
                <a:solidFill>
                  <a:srgbClr val="FFFF00"/>
                </a:solidFill>
              </a:rPr>
              <a:t>Утримання свиноматок та їх приплоду до 3-4 місячного віку з наступною реалізацією на відгодівельні ферми та підприємства</a:t>
            </a:r>
            <a:endParaRPr lang="uk-UA" sz="1200">
              <a:solidFill>
                <a:srgbClr val="FFFF00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123728" y="1844824"/>
            <a:ext cx="6768752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rgbClr val="FFFF00"/>
                </a:solidFill>
              </a:rPr>
              <a:t>Молодняк відгодовують на м’ясо до 7-9 місячного віку і реалізують живою масою 100-120 кг</a:t>
            </a:r>
            <a:endParaRPr lang="uk-UA" sz="1200" spc="-5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123728" y="2492896"/>
            <a:ext cx="6768752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smtClean="0">
                <a:solidFill>
                  <a:srgbClr val="FFFF00"/>
                </a:solidFill>
              </a:rPr>
              <a:t>Утримання маточного поголів’я та відгодівля одержаного молодняка</a:t>
            </a:r>
            <a:endParaRPr lang="uk-UA" sz="1200">
              <a:solidFill>
                <a:srgbClr val="FFFF00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51520" y="3140968"/>
            <a:ext cx="1440160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FFFF00"/>
                </a:solidFill>
              </a:rPr>
              <a:t>племінні</a:t>
            </a:r>
            <a:endParaRPr lang="uk-UA" sz="1200" dirty="0">
              <a:solidFill>
                <a:srgbClr val="FFFF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907704" y="836712"/>
            <a:ext cx="0" cy="25922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91680" y="2780928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691680" y="2132856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2123728" y="3140968"/>
            <a:ext cx="6768752" cy="432048"/>
          </a:xfrm>
          <a:prstGeom prst="round2Diag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rgbClr val="FFFF00"/>
                </a:solidFill>
              </a:rPr>
              <a:t>Поліпшення існуючих порід та створення нових, молодняк реалізують товарним господарствам</a:t>
            </a:r>
            <a:endParaRPr lang="uk-UA" sz="1200" dirty="0">
              <a:solidFill>
                <a:srgbClr val="FFFF00"/>
              </a:solidFill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1691680" y="1484784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907704" y="836712"/>
            <a:ext cx="64807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251520" y="4005064"/>
            <a:ext cx="432048" cy="25922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rgbClr val="FFFF00"/>
                </a:solidFill>
              </a:rPr>
              <a:t>Види відгодівлі тварин</a:t>
            </a:r>
            <a:endParaRPr lang="ru-RU" sz="1400" spc="100" dirty="0">
              <a:solidFill>
                <a:srgbClr val="FFFF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99592" y="4005064"/>
            <a:ext cx="1224136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м’ясний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99592" y="4725144"/>
            <a:ext cx="1224136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беконний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99592" y="5493230"/>
            <a:ext cx="1224136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напівсальний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99592" y="6237312"/>
            <a:ext cx="1224136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сальний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339752" y="4005064"/>
            <a:ext cx="4248472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smtClean="0">
                <a:solidFill>
                  <a:srgbClr val="FFFF00"/>
                </a:solidFill>
              </a:rPr>
              <a:t>від 3 - 4 до 7 - 9 місяців з реалізацією ж.м. 100-120 кг</a:t>
            </a:r>
            <a:endParaRPr lang="uk-UA" sz="1400">
              <a:solidFill>
                <a:srgbClr val="FFFF00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339752" y="4725144"/>
            <a:ext cx="4248472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smtClean="0">
                <a:solidFill>
                  <a:srgbClr val="FFFF00"/>
                </a:solidFill>
              </a:rPr>
              <a:t>до 6 - 7 місяців з реалізацією ж.м. 90 - 100 кг</a:t>
            </a:r>
            <a:endParaRPr lang="uk-UA" sz="1400">
              <a:solidFill>
                <a:srgbClr val="FFFF0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339752" y="5493230"/>
            <a:ext cx="4248472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smtClean="0">
                <a:solidFill>
                  <a:srgbClr val="FFFF00"/>
                </a:solidFill>
              </a:rPr>
              <a:t>до 10 - 12 місяців з реалізацією ж.м. 120 - 150 кг</a:t>
            </a:r>
            <a:endParaRPr lang="uk-UA" sz="1400">
              <a:solidFill>
                <a:srgbClr val="FFFF0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339752" y="6237312"/>
            <a:ext cx="4248472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smtClean="0">
                <a:solidFill>
                  <a:srgbClr val="FFFF00"/>
                </a:solidFill>
              </a:rPr>
              <a:t>перевід вибракуваних маток і кнурів ж.м. 250 - 300 кг</a:t>
            </a:r>
            <a:endParaRPr lang="uk-UA" sz="1400">
              <a:solidFill>
                <a:srgbClr val="FFFF00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020272" y="4005064"/>
            <a:ext cx="432048" cy="25922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spc="100" dirty="0" smtClean="0">
                <a:solidFill>
                  <a:srgbClr val="FFFF00"/>
                </a:solidFill>
              </a:rPr>
              <a:t>Способи утримання свиней</a:t>
            </a:r>
            <a:endParaRPr lang="ru-RU" sz="1400" spc="100" dirty="0">
              <a:solidFill>
                <a:srgbClr val="FFFF00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7668344" y="4005064"/>
            <a:ext cx="1224136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безвигульне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7668344" y="4725144"/>
            <a:ext cx="1224136" cy="3600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вигульне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7668344" y="5301208"/>
            <a:ext cx="504056" cy="12961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вільно-вигульне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8388424" y="5301208"/>
            <a:ext cx="504056" cy="12961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режимно-вигульне</a:t>
            </a:r>
            <a:endParaRPr lang="ru-RU" sz="1400" i="1" dirty="0">
              <a:solidFill>
                <a:srgbClr val="FFFF00"/>
              </a:solidFill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1691680" y="3429000"/>
            <a:ext cx="43204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683568" y="414908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683568" y="486916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683568" y="566124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2123728" y="414908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683568" y="63813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2123728" y="486916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2123728" y="566124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7452320" y="422108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7452320" y="494116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2123728" y="6381328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12240344" y="721804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7884368" y="5085184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8676456" y="5085184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lum bright="-25000"/>
          </a:blip>
          <a:srcRect/>
          <a:stretch>
            <a:fillRect/>
          </a:stretch>
        </p:blipFill>
        <p:spPr bwMode="auto">
          <a:xfrm>
            <a:off x="0" y="3517"/>
            <a:ext cx="9148693" cy="685448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36003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uk-UA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виробництва продукції вівчарства</a:t>
            </a:r>
            <a:endParaRPr lang="uk-UA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5836" y="764704"/>
            <a:ext cx="2952328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FFFF00"/>
                </a:solidFill>
              </a:rPr>
              <a:t>Виробничі напрямки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12776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тонкорунне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412776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напівтонкорунне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1412776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грубововновий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91683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вовнові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27687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вовново-м’ясні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3691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м’ясо-вовнові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191683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вовново-м’ясні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227687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м’ясо-вовнові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72200" y="191683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овчинні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72200" y="227687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смушкові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72200" y="263691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м’ясо-вовнові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72200" y="2996952"/>
            <a:ext cx="2627784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i="1" dirty="0" smtClean="0">
                <a:solidFill>
                  <a:srgbClr val="FFFF00"/>
                </a:solidFill>
              </a:rPr>
              <a:t>м’ясо-вовнові</a:t>
            </a:r>
            <a:endParaRPr lang="ru-RU" sz="1400" i="1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27784" y="3645024"/>
            <a:ext cx="3888432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smtClean="0">
                <a:solidFill>
                  <a:srgbClr val="FFFF00"/>
                </a:solidFill>
              </a:rPr>
              <a:t>Виробничі типи вівчарських підприємств</a:t>
            </a:r>
            <a:endParaRPr lang="uk-UA" sz="160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59632" y="4149080"/>
            <a:ext cx="1728192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племінні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8184" y="4149080"/>
            <a:ext cx="1728192" cy="3600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FF00"/>
                </a:solidFill>
              </a:rPr>
              <a:t>товарні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592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smtClean="0">
                <a:solidFill>
                  <a:srgbClr val="FFFF00"/>
                </a:solidFill>
              </a:rPr>
              <a:t>племінні заводи</a:t>
            </a:r>
            <a:endParaRPr lang="uk-UA" sz="1300">
              <a:solidFill>
                <a:srgbClr val="FFFF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47664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smtClean="0">
                <a:solidFill>
                  <a:srgbClr val="FFFF00"/>
                </a:solidFill>
              </a:rPr>
              <a:t>племінні підприємства-репродуктори</a:t>
            </a:r>
            <a:endParaRPr lang="uk-UA" sz="130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95736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</a:rPr>
              <a:t>племінні ферми товарних господарств</a:t>
            </a:r>
            <a:endParaRPr lang="uk-UA" sz="1300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43808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smtClean="0">
                <a:solidFill>
                  <a:srgbClr val="FFFF00"/>
                </a:solidFill>
              </a:rPr>
              <a:t>племоб’єднання</a:t>
            </a:r>
            <a:endParaRPr lang="uk-UA" sz="1300">
              <a:solidFill>
                <a:srgbClr val="FFFF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64288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</a:rPr>
              <a:t>по вирощуванню ремонтного молодняка</a:t>
            </a:r>
            <a:endParaRPr lang="uk-UA" sz="1300" dirty="0">
              <a:solidFill>
                <a:srgbClr val="FFFF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6216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dirty="0" smtClean="0">
                <a:solidFill>
                  <a:srgbClr val="FFFF00"/>
                </a:solidFill>
              </a:rPr>
              <a:t>репродуктивні</a:t>
            </a:r>
            <a:endParaRPr lang="uk-UA" sz="1300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12360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smtClean="0">
                <a:solidFill>
                  <a:srgbClr val="FFFF00"/>
                </a:solidFill>
              </a:rPr>
              <a:t>по відгодівлі понад-ремонтного молодняка</a:t>
            </a:r>
            <a:endParaRPr lang="uk-UA" sz="1300">
              <a:solidFill>
                <a:srgbClr val="FFFF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68144" y="4653136"/>
            <a:ext cx="504056" cy="194421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300" smtClean="0">
                <a:solidFill>
                  <a:srgbClr val="FFFF00"/>
                </a:solidFill>
              </a:rPr>
              <a:t>комбіновані із замкнутим циклом</a:t>
            </a:r>
            <a:endParaRPr lang="uk-UA" sz="1300">
              <a:solidFill>
                <a:srgbClr val="FFFF00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475656" y="1268760"/>
            <a:ext cx="619268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051720" y="3789040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516216" y="3789040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20" idx="0"/>
          </p:cNvCxnSpPr>
          <p:nvPr/>
        </p:nvCxnSpPr>
        <p:spPr>
          <a:xfrm>
            <a:off x="7092280" y="3789040"/>
            <a:ext cx="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051720" y="3789040"/>
            <a:ext cx="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043608" y="4293096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987824" y="4293096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012160" y="4293096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956376" y="4293096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043608" y="4293096"/>
            <a:ext cx="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203848" y="4293096"/>
            <a:ext cx="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012160" y="4293096"/>
            <a:ext cx="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172400" y="4293096"/>
            <a:ext cx="0" cy="3600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4572000" y="1124744"/>
            <a:ext cx="0" cy="2880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1475656" y="126876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7668344" y="126876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1835696" y="450912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2483768" y="450912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6732240" y="450912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7380312" y="4509120"/>
            <a:ext cx="0" cy="14401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317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36003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uk-UA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виробництва продукції </a:t>
            </a:r>
            <a:r>
              <a:rPr lang="uk-UA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птахівництва</a:t>
            </a:r>
            <a:endParaRPr lang="uk-UA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27784" y="2924944"/>
            <a:ext cx="3888432" cy="5760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</a:rPr>
              <a:t>Виробничі типи </a:t>
            </a:r>
            <a:r>
              <a:rPr lang="uk-UA" sz="1600" b="1" dirty="0" smtClean="0">
                <a:solidFill>
                  <a:srgbClr val="002060"/>
                </a:solidFill>
              </a:rPr>
              <a:t>птахівницьких підприємств</a:t>
            </a:r>
            <a:endParaRPr lang="uk-UA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7664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Селекційно-генетичні</a:t>
            </a:r>
            <a:r>
              <a:rPr lang="uk-UA" sz="1400" b="1" i="1" smtClean="0">
                <a:solidFill>
                  <a:srgbClr val="002060"/>
                </a:solidFill>
              </a:rPr>
              <a:t> зональні </a:t>
            </a:r>
            <a:r>
              <a:rPr lang="uk-UA" sz="1400" b="1" i="1" smtClean="0">
                <a:solidFill>
                  <a:srgbClr val="002060"/>
                </a:solidFill>
              </a:rPr>
              <a:t>станції</a:t>
            </a:r>
            <a:endParaRPr lang="uk-UA" sz="1300" b="1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3768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Експериментально-дослідні</a:t>
            </a:r>
            <a:r>
              <a:rPr lang="uk-UA" sz="1400" b="1" i="1" smtClean="0">
                <a:solidFill>
                  <a:srgbClr val="002060"/>
                </a:solidFill>
              </a:rPr>
              <a:t> господарства наукових </a:t>
            </a:r>
            <a:r>
              <a:rPr lang="uk-UA" sz="1400" b="1" i="1" smtClean="0">
                <a:solidFill>
                  <a:srgbClr val="002060"/>
                </a:solidFill>
              </a:rPr>
              <a:t>установ</a:t>
            </a:r>
            <a:endParaRPr lang="uk-UA" sz="1300" b="1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19872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Державні</a:t>
            </a:r>
            <a:r>
              <a:rPr lang="uk-UA" sz="1400" b="1" i="1" smtClean="0">
                <a:solidFill>
                  <a:srgbClr val="002060"/>
                </a:solidFill>
              </a:rPr>
              <a:t> контрольно-випробувальні </a:t>
            </a:r>
            <a:r>
              <a:rPr lang="uk-UA" sz="1400" b="1" i="1" smtClean="0">
                <a:solidFill>
                  <a:srgbClr val="002060"/>
                </a:solidFill>
              </a:rPr>
              <a:t>станції</a:t>
            </a:r>
            <a:endParaRPr lang="uk-UA" sz="1300" b="1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55976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Племінні</a:t>
            </a:r>
            <a:r>
              <a:rPr lang="uk-UA" sz="1400" b="1" i="1" smtClean="0">
                <a:solidFill>
                  <a:srgbClr val="002060"/>
                </a:solidFill>
              </a:rPr>
              <a:t> </a:t>
            </a:r>
            <a:r>
              <a:rPr lang="uk-UA" sz="1400" b="1" i="1" smtClean="0">
                <a:solidFill>
                  <a:srgbClr val="002060"/>
                </a:solidFill>
              </a:rPr>
              <a:t>заводи</a:t>
            </a:r>
            <a:endParaRPr lang="uk-UA" sz="1300" b="1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64288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Товарні</a:t>
            </a:r>
            <a:r>
              <a:rPr lang="uk-UA" sz="1400" b="1" i="1" smtClean="0">
                <a:solidFill>
                  <a:srgbClr val="002060"/>
                </a:solidFill>
              </a:rPr>
              <a:t> </a:t>
            </a:r>
            <a:r>
              <a:rPr lang="uk-UA" sz="1400" b="1" i="1" smtClean="0">
                <a:solidFill>
                  <a:srgbClr val="002060"/>
                </a:solidFill>
              </a:rPr>
              <a:t>підприємства</a:t>
            </a:r>
            <a:endParaRPr lang="uk-UA" sz="1300" b="1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28184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Племінні</a:t>
            </a:r>
            <a:r>
              <a:rPr lang="uk-UA" sz="1400" b="1" i="1" smtClean="0">
                <a:solidFill>
                  <a:srgbClr val="002060"/>
                </a:solidFill>
              </a:rPr>
              <a:t> ферми товарних </a:t>
            </a:r>
            <a:r>
              <a:rPr lang="uk-UA" sz="1400" b="1" i="1" smtClean="0">
                <a:solidFill>
                  <a:srgbClr val="002060"/>
                </a:solidFill>
              </a:rPr>
              <a:t>підприємств</a:t>
            </a:r>
            <a:endParaRPr lang="uk-UA" sz="1300" b="1">
              <a:solidFill>
                <a:srgbClr val="00206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92080" y="3789040"/>
            <a:ext cx="504056" cy="28803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400" b="1" i="1" smtClean="0">
                <a:solidFill>
                  <a:srgbClr val="002060"/>
                </a:solidFill>
              </a:rPr>
              <a:t>Інкубаторно-птахівницькі</a:t>
            </a:r>
            <a:r>
              <a:rPr lang="uk-UA" sz="1400" b="1" i="1" smtClean="0">
                <a:solidFill>
                  <a:srgbClr val="002060"/>
                </a:solidFill>
              </a:rPr>
              <a:t> </a:t>
            </a:r>
            <a:r>
              <a:rPr lang="uk-UA" sz="1400" b="1" i="1" smtClean="0">
                <a:solidFill>
                  <a:srgbClr val="002060"/>
                </a:solidFill>
              </a:rPr>
              <a:t>підприємства</a:t>
            </a:r>
            <a:endParaRPr lang="uk-UA" sz="1300" b="1">
              <a:solidFill>
                <a:srgbClr val="002060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1835696" y="3212976"/>
            <a:ext cx="79208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516216" y="3212976"/>
            <a:ext cx="86409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563888" y="3789040"/>
            <a:ext cx="2160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771800" y="3501008"/>
            <a:ext cx="0" cy="2880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1835696" y="3212976"/>
            <a:ext cx="0" cy="56768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380312" y="3212976"/>
            <a:ext cx="0" cy="56768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635896" y="3501008"/>
            <a:ext cx="0" cy="2880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4572000" y="3501008"/>
            <a:ext cx="0" cy="2880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580112" y="3501008"/>
            <a:ext cx="0" cy="2880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372200" y="3501008"/>
            <a:ext cx="0" cy="2880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590</Words>
  <Application>Microsoft Office PowerPoint</Application>
  <PresentationFormat>Экран (4:3)</PresentationFormat>
  <Paragraphs>155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1.12. Організація виробництва продукції тваринництва</vt:lpstr>
      <vt:lpstr>Організація виробництва продукції тваринництва</vt:lpstr>
      <vt:lpstr>Організація виробництва продукції скотарства</vt:lpstr>
      <vt:lpstr>Виробництво молока</vt:lpstr>
      <vt:lpstr>Організація виробництва продукції свинарства</vt:lpstr>
      <vt:lpstr>Організація виробництва продукції вівчарства</vt:lpstr>
      <vt:lpstr>Організація виробництва продукції птахівництва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1.12. Організація виробництва продукції тваринництва</dc:title>
  <dc:creator>Юра</dc:creator>
  <cp:lastModifiedBy>Юра</cp:lastModifiedBy>
  <cp:revision>41</cp:revision>
  <dcterms:created xsi:type="dcterms:W3CDTF">2015-01-06T16:46:25Z</dcterms:created>
  <dcterms:modified xsi:type="dcterms:W3CDTF">2015-01-08T08:17:36Z</dcterms:modified>
</cp:coreProperties>
</file>