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3000"/>
          </a:blip>
          <a:srcRect/>
          <a:stretch>
            <a:fillRect/>
          </a:stretch>
        </p:blipFill>
        <p:spPr bwMode="auto">
          <a:xfrm>
            <a:off x="-12592" y="0"/>
            <a:ext cx="91691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3"/>
            <a:ext cx="8784976" cy="1872208"/>
          </a:xfrm>
        </p:spPr>
        <p:txBody>
          <a:bodyPr>
            <a:normAutofit fontScale="90000"/>
          </a:bodyPr>
          <a:lstStyle/>
          <a:p>
            <a:r>
              <a:rPr lang="uk-UA" sz="49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  <a:t/>
            </a:r>
            <a:br>
              <a:rPr lang="uk-UA" sz="4900" b="1" dirty="0" smtClean="0">
                <a:solidFill>
                  <a:srgbClr val="002060"/>
                </a:solidFill>
                <a:latin typeface="Microsoft Sans Serif" pitchFamily="34" charset="0"/>
                <a:cs typeface="Microsoft Sans Serif" pitchFamily="34" charset="0"/>
              </a:rPr>
            </a:br>
            <a:r>
              <a:rPr lang="uk-UA" sz="4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1.13. Організація переробки, зберігання та реалізації продукції рослинництва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2849893" cy="213742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204864"/>
            <a:ext cx="2880320" cy="216024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581128"/>
            <a:ext cx="2880319" cy="216024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581128"/>
            <a:ext cx="2849893" cy="213742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3868" y="2852936"/>
            <a:ext cx="2376264" cy="316670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Організація зберігання зерна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132856"/>
            <a:ext cx="3456384" cy="504056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При формуванні партій враховують: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556792"/>
            <a:ext cx="1512168" cy="360040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насипом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1556792"/>
            <a:ext cx="1512168" cy="360040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в тарі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636912"/>
            <a:ext cx="864096" cy="1440160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200" b="1" i="1" dirty="0" smtClean="0">
                <a:solidFill>
                  <a:srgbClr val="0070C0"/>
                </a:solidFill>
              </a:rPr>
              <a:t>цільове призначення (продовольче, насінне, фуражне)</a:t>
            </a:r>
            <a:endParaRPr lang="uk-UA" sz="12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2636912"/>
            <a:ext cx="432048" cy="1440160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200" b="1" i="1" dirty="0" smtClean="0">
                <a:solidFill>
                  <a:srgbClr val="0070C0"/>
                </a:solidFill>
              </a:rPr>
              <a:t>вологість</a:t>
            </a:r>
            <a:endParaRPr lang="uk-UA" sz="12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2636912"/>
            <a:ext cx="720080" cy="1440160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200" b="1" i="1" smtClean="0">
                <a:solidFill>
                  <a:srgbClr val="0070C0"/>
                </a:solidFill>
              </a:rPr>
              <a:t>ознаки зараження шкідниками і хворобами</a:t>
            </a:r>
            <a:endParaRPr lang="uk-UA" sz="1200" b="1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47664" y="2636912"/>
            <a:ext cx="432048" cy="1440160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200" b="1" i="1" dirty="0" smtClean="0">
                <a:solidFill>
                  <a:srgbClr val="0070C0"/>
                </a:solidFill>
              </a:rPr>
              <a:t>наявність домішок</a:t>
            </a:r>
            <a:endParaRPr lang="uk-UA" sz="1200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2636912"/>
            <a:ext cx="504056" cy="1440160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200" b="1" i="1" smtClean="0">
                <a:solidFill>
                  <a:srgbClr val="0070C0"/>
                </a:solidFill>
              </a:rPr>
              <a:t>сорт, репродукція</a:t>
            </a:r>
            <a:endParaRPr lang="uk-UA" sz="1200" b="1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03848" y="2636912"/>
            <a:ext cx="504056" cy="1440160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rIns="36000" rtlCol="0" anchor="ctr"/>
          <a:lstStyle/>
          <a:p>
            <a:pPr algn="ctr"/>
            <a:r>
              <a:rPr lang="uk-UA" sz="1200" b="1" i="1" smtClean="0">
                <a:solidFill>
                  <a:srgbClr val="0070C0"/>
                </a:solidFill>
              </a:rPr>
              <a:t>клас зерна</a:t>
            </a:r>
            <a:endParaRPr lang="uk-UA" sz="1200" b="1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7584" y="836712"/>
            <a:ext cx="2448272" cy="504056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Способи зберігання зерна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96136" y="836712"/>
            <a:ext cx="3168352" cy="504056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Спостереження за станом зберігання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96136" y="1484784"/>
            <a:ext cx="648072" cy="1152128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температура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28228" y="1484784"/>
            <a:ext cx="648072" cy="1152128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вологість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460320" y="1484784"/>
            <a:ext cx="648072" cy="1152128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ступінь зараженості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92413" y="1484784"/>
            <a:ext cx="648072" cy="1152128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схожість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96136" y="2636912"/>
            <a:ext cx="648072" cy="1440160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оптимальна -  менше + 8 + 10  Сº</a:t>
            </a:r>
            <a:endParaRPr lang="uk-UA" sz="1400" b="1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28228" y="2636912"/>
            <a:ext cx="648072" cy="1440160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контроль 1-2 рази на місяць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460320" y="2636912"/>
            <a:ext cx="648072" cy="1440160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постійний контроль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92413" y="2636912"/>
            <a:ext cx="648072" cy="1440160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контроль 3 – 4 рази на місяць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1520" y="4221088"/>
            <a:ext cx="792088" cy="2448272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36000"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Послідовність операцій при прийманні зерна на хлібокомбінат</a:t>
            </a:r>
            <a:endParaRPr lang="uk-UA" sz="1400" b="1" dirty="0">
              <a:solidFill>
                <a:srgbClr val="0070C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59632" y="4653136"/>
            <a:ext cx="648072" cy="201622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36000"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Визначення маси і розвантаження зерна</a:t>
            </a:r>
            <a:endParaRPr lang="uk-UA" sz="1400" b="1" dirty="0">
              <a:solidFill>
                <a:srgbClr val="0070C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32729" y="4653136"/>
            <a:ext cx="648072" cy="201622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36000"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Попереднє (в разі потреби)            очищення зерна</a:t>
            </a:r>
            <a:endParaRPr lang="uk-UA" sz="1400" b="1" dirty="0">
              <a:solidFill>
                <a:srgbClr val="0070C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05826" y="4653136"/>
            <a:ext cx="648072" cy="201622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36000"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Формування партій зерна</a:t>
            </a:r>
            <a:endParaRPr lang="uk-UA" sz="1400" b="1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878923" y="4653136"/>
            <a:ext cx="648072" cy="201622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36000"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Активне вентилювання зерна до обробки</a:t>
            </a:r>
            <a:endParaRPr lang="uk-UA" sz="1400" b="1" dirty="0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752020" y="4653136"/>
            <a:ext cx="648072" cy="201622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36000"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Сушіння зерна до стану, стійкого до зберігання</a:t>
            </a:r>
          </a:p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зерна</a:t>
            </a:r>
            <a:endParaRPr lang="uk-UA" sz="1400" b="1" dirty="0">
              <a:solidFill>
                <a:srgbClr val="0070C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625117" y="4653136"/>
            <a:ext cx="648072" cy="201622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36000"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Зважування зерна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498214" y="4653136"/>
            <a:ext cx="648072" cy="201622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36000"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Розміщення зерна у зерносховищах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371311" y="4653136"/>
            <a:ext cx="648072" cy="201622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36000" rtlCol="0" anchor="ctr"/>
          <a:lstStyle/>
          <a:p>
            <a:pPr algn="ctr"/>
            <a:r>
              <a:rPr lang="uk-UA" sz="1400" b="1" dirty="0" smtClean="0">
                <a:solidFill>
                  <a:srgbClr val="0070C0"/>
                </a:solidFill>
              </a:rPr>
              <a:t>Вентилювання зерна  для охолодження</a:t>
            </a:r>
            <a:endParaRPr lang="uk-UA" sz="1400" b="1" dirty="0">
              <a:solidFill>
                <a:srgbClr val="0070C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244408" y="4653136"/>
            <a:ext cx="648072" cy="2016224"/>
          </a:xfrm>
          <a:prstGeom prst="rect">
            <a:avLst/>
          </a:prstGeom>
          <a:solidFill>
            <a:srgbClr val="FFFF00"/>
          </a:solidFill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36000"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Знезараження</a:t>
            </a:r>
            <a:endParaRPr lang="uk-UA" sz="1400" b="1">
              <a:solidFill>
                <a:srgbClr val="0070C0"/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1043608" y="1340768"/>
            <a:ext cx="0" cy="216024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059832" y="1340768"/>
            <a:ext cx="0" cy="216024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043608" y="1916832"/>
            <a:ext cx="0" cy="216024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3059832" y="1916832"/>
            <a:ext cx="0" cy="216024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043608" y="4437112"/>
            <a:ext cx="7488832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619672" y="4437112"/>
            <a:ext cx="0" cy="216024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483768" y="4437112"/>
            <a:ext cx="0" cy="216024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3347864" y="4437112"/>
            <a:ext cx="0" cy="216024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4211960" y="4437112"/>
            <a:ext cx="0" cy="216024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076056" y="4437112"/>
            <a:ext cx="0" cy="216024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5940152" y="4437112"/>
            <a:ext cx="0" cy="216024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6804248" y="4437112"/>
            <a:ext cx="0" cy="216024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8532440" y="4437112"/>
            <a:ext cx="0" cy="216024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7668344" y="4437112"/>
            <a:ext cx="0" cy="216024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Організація переробки зерна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20688"/>
            <a:ext cx="3672408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Показники якості борошна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620688"/>
            <a:ext cx="4248472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Види, виходи і сорти круп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268760"/>
            <a:ext cx="1800200" cy="6480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 smtClean="0">
                <a:solidFill>
                  <a:srgbClr val="0070C0"/>
                </a:solidFill>
              </a:rPr>
              <a:t>не залежні від виходу і сорту</a:t>
            </a:r>
            <a:endParaRPr lang="uk-UA" sz="16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1268760"/>
            <a:ext cx="1800200" cy="6480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rgbClr val="0070C0"/>
                </a:solidFill>
              </a:rPr>
              <a:t>нормуються для борошна різних виходів і сортів</a:t>
            </a:r>
            <a:endParaRPr lang="uk-UA" sz="14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060848"/>
            <a:ext cx="1800200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запах (слабкий, специфічний)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36912"/>
            <a:ext cx="1800200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смак (солодкуватий)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212976"/>
            <a:ext cx="1800200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хруст і вологість            (до 15%)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3789040"/>
            <a:ext cx="1800200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зараженість шкідниками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4365104"/>
            <a:ext cx="1800200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наявність металодомішок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4941168"/>
            <a:ext cx="1800200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наявність пророслих зерен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1800200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колір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51720" y="2636912"/>
            <a:ext cx="1800200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крупність помелу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51720" y="3212976"/>
            <a:ext cx="1800200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кількість клейковини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51720" y="3789040"/>
            <a:ext cx="1800200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smtClean="0">
                <a:solidFill>
                  <a:srgbClr val="0070C0"/>
                </a:solidFill>
              </a:rPr>
              <a:t>якість клейковини</a:t>
            </a:r>
            <a:endParaRPr lang="uk-UA" sz="1400" b="1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27984" y="1268760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smtClean="0">
                <a:solidFill>
                  <a:srgbClr val="0070C0"/>
                </a:solidFill>
              </a:rPr>
              <a:t>гречка</a:t>
            </a:r>
            <a:endParaRPr lang="uk-UA" b="1" i="1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68144" y="1268760"/>
            <a:ext cx="1368152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smtClean="0">
                <a:solidFill>
                  <a:srgbClr val="0070C0"/>
                </a:solidFill>
              </a:rPr>
              <a:t>просо</a:t>
            </a:r>
            <a:endParaRPr lang="uk-UA" b="1" i="1">
              <a:solidFill>
                <a:srgbClr val="0070C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1268760"/>
            <a:ext cx="1368152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smtClean="0">
                <a:solidFill>
                  <a:srgbClr val="0070C0"/>
                </a:solidFill>
              </a:rPr>
              <a:t>ячмінь</a:t>
            </a:r>
            <a:endParaRPr lang="uk-UA" b="1" i="1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27984" y="1700808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dirty="0" smtClean="0">
                <a:solidFill>
                  <a:srgbClr val="0070C0"/>
                </a:solidFill>
              </a:rPr>
              <a:t>45% ядриці I с.</a:t>
            </a:r>
            <a:endParaRPr lang="uk-UA" sz="1300" b="1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27984" y="2132856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dirty="0" smtClean="0">
                <a:solidFill>
                  <a:srgbClr val="0070C0"/>
                </a:solidFill>
              </a:rPr>
              <a:t>15% ядриці II с.</a:t>
            </a:r>
            <a:endParaRPr lang="uk-UA" sz="13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27984" y="2564904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10% проділу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27984" y="2996952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до 5% борошенця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27984" y="3429000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21% лузги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427984" y="3861048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3% кормових відходів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427984" y="4293096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0,5% некормових відходів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427984" y="5733256"/>
            <a:ext cx="1368152" cy="6480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крупа для пластівців і паличок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427984" y="5301208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крупа шліфована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427984" y="4869160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0070C0"/>
                </a:solidFill>
              </a:rPr>
              <a:t>кукурудза</a:t>
            </a:r>
            <a:endParaRPr lang="uk-UA" b="1" i="1" dirty="0">
              <a:solidFill>
                <a:srgbClr val="0070C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868144" y="1700808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68,5% пшона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868144" y="2132856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5,5% борошенця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868144" y="2564904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18% лузги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868144" y="2996952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7% кормових відходів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868144" y="3429000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0,5% некормових відходів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868144" y="4005064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smtClean="0">
                <a:solidFill>
                  <a:srgbClr val="0070C0"/>
                </a:solidFill>
              </a:rPr>
              <a:t>овес</a:t>
            </a:r>
            <a:endParaRPr lang="uk-UA" b="1" i="1">
              <a:solidFill>
                <a:srgbClr val="0070C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868144" y="4437112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пластівці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68144" y="4869160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крупа недроблена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868144" y="5301208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крупа пропарена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868144" y="5733256"/>
            <a:ext cx="1368152" cy="6480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smtClean="0">
                <a:solidFill>
                  <a:srgbClr val="0070C0"/>
                </a:solidFill>
              </a:rPr>
              <a:t>крупа плющена вищого i </a:t>
            </a:r>
          </a:p>
          <a:p>
            <a:pPr algn="ctr"/>
            <a:r>
              <a:rPr lang="uk-UA" sz="1200" b="1" smtClean="0">
                <a:solidFill>
                  <a:srgbClr val="0070C0"/>
                </a:solidFill>
              </a:rPr>
              <a:t>І сортів, толокно</a:t>
            </a:r>
            <a:endParaRPr lang="uk-UA" sz="1200" b="1">
              <a:solidFill>
                <a:srgbClr val="0070C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308304" y="1700808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78% круп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308304" y="2132856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6% борошенця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308304" y="2564904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10% плівок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308304" y="2996952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5% кормових відходів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308304" y="3429000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0,5% некормових відходів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308304" y="4005064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smtClean="0">
                <a:solidFill>
                  <a:srgbClr val="0070C0"/>
                </a:solidFill>
              </a:rPr>
              <a:t>горох</a:t>
            </a:r>
            <a:endParaRPr lang="uk-UA" b="1" i="1">
              <a:solidFill>
                <a:srgbClr val="0070C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308304" y="4437112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горох лущений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308304" y="4869160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горох полірований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308304" y="5301208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крупа типу манної</a:t>
            </a:r>
            <a:endParaRPr lang="uk-UA" sz="1300" b="1">
              <a:solidFill>
                <a:srgbClr val="0070C0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308304" y="5877272"/>
            <a:ext cx="1368152" cy="4234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0070C0"/>
                </a:solidFill>
              </a:rPr>
              <a:t>пшениця</a:t>
            </a:r>
            <a:endParaRPr lang="uk-UA" b="1" i="1" dirty="0">
              <a:solidFill>
                <a:srgbClr val="0070C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308304" y="6309320"/>
            <a:ext cx="1368152" cy="3600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smtClean="0">
                <a:solidFill>
                  <a:srgbClr val="0070C0"/>
                </a:solidFill>
              </a:rPr>
              <a:t>манна крупа</a:t>
            </a:r>
            <a:endParaRPr lang="uk-UA" sz="1300" b="1">
              <a:solidFill>
                <a:srgbClr val="0070C0"/>
              </a:solidFill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1043608" y="1124744"/>
            <a:ext cx="0" cy="14401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2987824" y="1124744"/>
            <a:ext cx="0" cy="14401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5076056" y="1124744"/>
            <a:ext cx="0" cy="14401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6516216" y="1124744"/>
            <a:ext cx="0" cy="14401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7956376" y="1124744"/>
            <a:ext cx="0" cy="14401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760640" cy="504056"/>
          </a:xfrm>
          <a:solidFill>
            <a:srgbClr val="FFFF00"/>
          </a:solidFill>
          <a:ln w="28575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bg2">
                    <a:lumMod val="25000"/>
                  </a:schemeClr>
                </a:solidFill>
              </a:rPr>
              <a:t>Процес виготовлення комбікормів</a:t>
            </a:r>
            <a:endParaRPr lang="uk-UA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43608" y="836712"/>
            <a:ext cx="7020780" cy="360040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Приймання, зважування і зберігання сировини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043608" y="1321129"/>
            <a:ext cx="7020780" cy="360040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Очищення сировини від сторонніх домішок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043608" y="1805546"/>
            <a:ext cx="7020780" cy="360040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Лущення вівса та ячменю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043608" y="2289963"/>
            <a:ext cx="7020780" cy="360040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Подрібнення вівса та інших інгредієнтів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43608" y="2774380"/>
            <a:ext cx="7020780" cy="360040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Сушіння і подрібнення мінеральної сировини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1043608" y="3258797"/>
            <a:ext cx="7020780" cy="360040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Підготовка суміші мікродобавок із наповнювачами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043608" y="3743214"/>
            <a:ext cx="7020780" cy="360040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Введення у комбікорми меляси, карбаміду, </a:t>
            </a:r>
            <a:r>
              <a:rPr lang="uk-UA" dirty="0" err="1" smtClean="0">
                <a:solidFill>
                  <a:schemeClr val="bg2">
                    <a:lumMod val="25000"/>
                  </a:schemeClr>
                </a:solidFill>
              </a:rPr>
              <a:t>гідролу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 та інших добавок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043608" y="4227631"/>
            <a:ext cx="7020780" cy="360040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Виготовлення збагачувальних сумішей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043608" y="4712048"/>
            <a:ext cx="7020780" cy="360040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Дозування компонентів згідно з рецептом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043608" y="5196465"/>
            <a:ext cx="7020780" cy="360040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Змішування інгредієнтів і добавок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1043608" y="5680882"/>
            <a:ext cx="7020780" cy="360040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Гранулювання та брикетування сумішей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043608" y="6165304"/>
            <a:ext cx="7020780" cy="360040"/>
          </a:xfrm>
          <a:prstGeom prst="round2DiagRect">
            <a:avLst/>
          </a:prstGeom>
          <a:solidFill>
            <a:srgbClr val="FFC00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2">
                    <a:lumMod val="25000"/>
                  </a:schemeClr>
                </a:solidFill>
              </a:rPr>
              <a:t>Облік і відпускання комбікормів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Організація зберігання цукрових буряків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1772816"/>
            <a:ext cx="4464496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Вимоги до сировини при прийомці на цукрозавод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708920"/>
            <a:ext cx="3456384" cy="50405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нормальний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тургор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2708920"/>
            <a:ext cx="3456384" cy="50405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механічно пошкоджених коренів до 12 %</a:t>
            </a:r>
            <a:endParaRPr lang="uk-UA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501008"/>
            <a:ext cx="3456384" cy="50405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дефектних коренів до 6 %</a:t>
            </a:r>
            <a:endParaRPr lang="uk-UA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4293096"/>
            <a:ext cx="3456384" cy="50405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цвітушних коренів до 1 %</a:t>
            </a:r>
            <a:endParaRPr lang="uk-UA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3501008"/>
            <a:ext cx="3456384" cy="50405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підв’ялених коренів до 5 %</a:t>
            </a:r>
            <a:endParaRPr lang="uk-UA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4293096"/>
            <a:ext cx="3456384" cy="504056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зеленої маси до 3 %</a:t>
            </a:r>
            <a:endParaRPr lang="uk-UA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3" name="Прямая соединительная линия 12"/>
          <p:cNvCxnSpPr>
            <a:stCxn id="6" idx="3"/>
            <a:endCxn id="7" idx="1"/>
          </p:cNvCxnSpPr>
          <p:nvPr/>
        </p:nvCxnSpPr>
        <p:spPr>
          <a:xfrm>
            <a:off x="3851920" y="2960948"/>
            <a:ext cx="136815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851920" y="4509120"/>
            <a:ext cx="136815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51920" y="3717032"/>
            <a:ext cx="136815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5" idx="2"/>
          </p:cNvCxnSpPr>
          <p:nvPr/>
        </p:nvCxnSpPr>
        <p:spPr>
          <a:xfrm>
            <a:off x="4572000" y="2348880"/>
            <a:ext cx="0" cy="216024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Організація переробки цукрових буряків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764704"/>
            <a:ext cx="4608512" cy="43204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Схема переробки цукрових буряків</a:t>
            </a:r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328936"/>
            <a:ext cx="3744416" cy="43204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Передача коренів на цукрозавод</a:t>
            </a:r>
            <a:endParaRPr lang="uk-UA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819774"/>
            <a:ext cx="3744416" cy="43204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Зважування коренів на автовагах</a:t>
            </a:r>
            <a:endParaRPr lang="uk-UA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310612"/>
            <a:ext cx="3744416" cy="43204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Миття коренів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2801450"/>
            <a:ext cx="3744416" cy="33951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Подрібнення коренів на смужку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3212976"/>
            <a:ext cx="3744416" cy="511360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Вироблення соку на дифузійних установках</a:t>
            </a:r>
            <a:endParaRPr lang="uk-UA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3789040"/>
            <a:ext cx="3744416" cy="360040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Очищення соку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221088"/>
            <a:ext cx="3744416" cy="360040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Випарювання (згущення)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4653136"/>
            <a:ext cx="3744416" cy="54371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Уварювання соку до кристалів цукру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5255640"/>
            <a:ext cx="3744416" cy="54962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Відокремлення кристалів цукру від патоки і відбілювання</a:t>
            </a:r>
            <a:endParaRPr lang="uk-UA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5877272"/>
            <a:ext cx="3744416" cy="34681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Сушіння</a:t>
            </a:r>
            <a:endParaRPr lang="uk-UA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6309320"/>
            <a:ext cx="3744416" cy="360040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Пакування у мішки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44008" y="1340768"/>
            <a:ext cx="4248472" cy="1368152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indent="-180975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подача буряків у наземний і заглиблений у землі засік (бурячну); 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розвантаження струменем води в жолоб гідравлічного транспортера;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відокремлення від сторонніх домішок спеціальними пристроями (пастками);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повне відмивання і видалення домішок у бурякомийці</a:t>
            </a:r>
            <a:r>
              <a:rPr lang="uk-UA" dirty="0" smtClean="0">
                <a:solidFill>
                  <a:schemeClr val="tx1"/>
                </a:solidFill>
              </a:rPr>
              <a:t>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644008" y="2813282"/>
            <a:ext cx="4248472" cy="33951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r>
              <a:rPr lang="uk-UA" sz="1200" dirty="0" smtClean="0">
                <a:solidFill>
                  <a:schemeClr val="tx1"/>
                </a:solidFill>
              </a:rPr>
              <a:t>Подрібнення бурякорізкою на смужки жолобчастої форми або пластинки завширшки 2-3 і завтовшки 1,2-1,5 мм</a:t>
            </a:r>
            <a:endParaRPr lang="uk-UA" sz="12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44008" y="3224808"/>
            <a:ext cx="4248472" cy="511360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>
                <a:solidFill>
                  <a:schemeClr val="tx1"/>
                </a:solidFill>
              </a:rPr>
              <a:t>Стружка надходить на дифузну установку безперервної дії, де за допомогою гарячої води стружка </a:t>
            </a:r>
            <a:r>
              <a:rPr lang="uk-UA" sz="1200" dirty="0" err="1" smtClean="0">
                <a:solidFill>
                  <a:schemeClr val="tx1"/>
                </a:solidFill>
              </a:rPr>
              <a:t>знесолоджується</a:t>
            </a:r>
            <a:endParaRPr lang="uk-UA" sz="1200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644008" y="3794958"/>
            <a:ext cx="4248472" cy="354122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indent="-180975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видалення з соку </a:t>
            </a:r>
            <a:r>
              <a:rPr lang="uk-UA" sz="1200" dirty="0" err="1" smtClean="0">
                <a:solidFill>
                  <a:schemeClr val="tx1"/>
                </a:solidFill>
              </a:rPr>
              <a:t>нецукрів</a:t>
            </a:r>
            <a:r>
              <a:rPr lang="uk-UA" sz="1200" dirty="0" smtClean="0">
                <a:solidFill>
                  <a:schemeClr val="tx1"/>
                </a:solidFill>
              </a:rPr>
              <a:t> за допомогою вапна;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фільтрація за допомогою фільтрпреса і вакуум-фільтрів.</a:t>
            </a:r>
            <a:endParaRPr lang="uk-UA" sz="1200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44008" y="4232920"/>
            <a:ext cx="4248472" cy="360040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smtClean="0">
                <a:solidFill>
                  <a:schemeClr val="tx1"/>
                </a:solidFill>
              </a:rPr>
              <a:t>Випарювання на випарних апаратах до сиропу з вмістом сухої речовини 65–75 %</a:t>
            </a:r>
            <a:endParaRPr lang="uk-UA" sz="120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44008" y="4664968"/>
            <a:ext cx="4248472" cy="54371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smtClean="0">
                <a:solidFill>
                  <a:schemeClr val="tx1"/>
                </a:solidFill>
              </a:rPr>
              <a:t>Додаткове очищення і випарювання у вакуум-апаратах до вмісту сухої речовини 92–93 %</a:t>
            </a:r>
            <a:endParaRPr lang="uk-UA" sz="120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644008" y="5267472"/>
            <a:ext cx="4248472" cy="537792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smtClean="0">
                <a:solidFill>
                  <a:schemeClr val="tx1"/>
                </a:solidFill>
              </a:rPr>
              <a:t>Обробка в центрифугах для відокремлення кристалів цукру від патоки</a:t>
            </a:r>
            <a:endParaRPr lang="uk-UA" sz="120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644008" y="5877272"/>
            <a:ext cx="4248472" cy="334986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>
                <a:solidFill>
                  <a:schemeClr val="tx1"/>
                </a:solidFill>
              </a:rPr>
              <a:t>Цукор вологістю 0,5–0,6 % і tº 70–75º  підсушують до вологості 0,1 % у барабанній сушарці </a:t>
            </a:r>
            <a:endParaRPr lang="uk-UA" sz="1200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644008" y="6309320"/>
            <a:ext cx="4248472" cy="371872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dirty="0" smtClean="0">
                <a:solidFill>
                  <a:schemeClr val="tx1"/>
                </a:solidFill>
              </a:rPr>
              <a:t>Мішки укладають у штабелі на настил; відносна вологість у приміщенні повинна бути не вищою 70 %</a:t>
            </a:r>
            <a:endParaRPr lang="uk-UA" sz="1200" dirty="0">
              <a:solidFill>
                <a:schemeClr val="tx1"/>
              </a:solidFill>
            </a:endParaRPr>
          </a:p>
        </p:txBody>
      </p:sp>
      <p:cxnSp>
        <p:nvCxnSpPr>
          <p:cNvPr id="42" name="Прямая соединительная линия 41"/>
          <p:cNvCxnSpPr>
            <a:stCxn id="5" idx="2"/>
          </p:cNvCxnSpPr>
          <p:nvPr/>
        </p:nvCxnSpPr>
        <p:spPr>
          <a:xfrm>
            <a:off x="4355976" y="1196752"/>
            <a:ext cx="0" cy="5256584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3995936" y="1556792"/>
            <a:ext cx="648072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3995936" y="1988840"/>
            <a:ext cx="648072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3995936" y="2492896"/>
            <a:ext cx="648072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995936" y="2924944"/>
            <a:ext cx="648072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3995936" y="3429000"/>
            <a:ext cx="648072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995936" y="3933056"/>
            <a:ext cx="648072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995936" y="4365104"/>
            <a:ext cx="648072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995936" y="4941168"/>
            <a:ext cx="648072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3995936" y="5517232"/>
            <a:ext cx="648072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3995936" y="6021288"/>
            <a:ext cx="648072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995936" y="6453336"/>
            <a:ext cx="648072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8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  <a:effectLst/>
        </p:spPr>
        <p:txBody>
          <a:bodyPr>
            <a:noAutofit/>
          </a:bodyPr>
          <a:lstStyle/>
          <a:p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Організація переробки </a:t>
            </a:r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Sans Serif" pitchFamily="34" charset="0"/>
                <a:cs typeface="Microsoft Sans Serif" pitchFamily="34" charset="0"/>
              </a:rPr>
              <a:t>картоплі і овочів</a:t>
            </a:r>
            <a:endParaRPr lang="ru-RU" sz="32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764704"/>
            <a:ext cx="5760640" cy="432048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solidFill>
                  <a:srgbClr val="FFFF00"/>
                </a:solidFill>
              </a:rPr>
              <a:t>Виробничі процеси при переробці овочів і картоплі</a:t>
            </a:r>
            <a:endParaRPr lang="uk-UA" b="1" spc="50" dirty="0">
              <a:ln w="11430"/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328936"/>
            <a:ext cx="2232248" cy="515888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400" b="1" dirty="0" smtClean="0">
                <a:solidFill>
                  <a:srgbClr val="FFFF00"/>
                </a:solidFill>
              </a:rPr>
              <a:t>Калібрування і </a:t>
            </a:r>
            <a:r>
              <a:rPr lang="uk-UA" sz="1400" b="1" dirty="0" smtClean="0">
                <a:solidFill>
                  <a:srgbClr val="FFFF00"/>
                </a:solidFill>
              </a:rPr>
              <a:t>сортування овочів </a:t>
            </a:r>
            <a:r>
              <a:rPr lang="uk-UA" sz="1400" b="1" dirty="0" smtClean="0">
                <a:solidFill>
                  <a:srgbClr val="FFFF00"/>
                </a:solidFill>
              </a:rPr>
              <a:t>та картоплі</a:t>
            </a:r>
            <a:endParaRPr lang="uk-UA" sz="1400" b="1" spc="50" dirty="0">
              <a:ln w="11430"/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916832"/>
            <a:ext cx="2232248" cy="720080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400" b="1" spc="50" dirty="0" smtClean="0">
                <a:ln w="11430"/>
                <a:solidFill>
                  <a:srgbClr val="FFFF00"/>
                </a:solidFill>
              </a:rPr>
              <a:t>Миття овочів</a:t>
            </a:r>
            <a:endParaRPr lang="uk-UA" sz="1400" b="1" spc="50" dirty="0">
              <a:ln w="11430"/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2708920"/>
            <a:ext cx="2232248" cy="648072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400" b="1" spc="50" dirty="0" smtClean="0">
                <a:ln w="11430"/>
                <a:solidFill>
                  <a:srgbClr val="FFFF00"/>
                </a:solidFill>
              </a:rPr>
              <a:t>Очищення овочів і картоплі</a:t>
            </a:r>
            <a:endParaRPr lang="uk-UA" sz="1400" b="1" spc="50" dirty="0">
              <a:ln w="11430"/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3429000"/>
            <a:ext cx="2232248" cy="792088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400" b="1" spc="50" dirty="0" smtClean="0">
                <a:ln w="11430"/>
                <a:solidFill>
                  <a:srgbClr val="FFFF00"/>
                </a:solidFill>
              </a:rPr>
              <a:t>Нарізання і подрібнення</a:t>
            </a:r>
            <a:endParaRPr lang="uk-UA" sz="1400" b="1" spc="50" dirty="0">
              <a:ln w="11430"/>
              <a:solidFill>
                <a:srgbClr val="FFFF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4293096"/>
            <a:ext cx="2232248" cy="648072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400" b="1" spc="50" dirty="0" smtClean="0">
                <a:ln w="11430"/>
                <a:solidFill>
                  <a:srgbClr val="FFFF00"/>
                </a:solidFill>
              </a:rPr>
              <a:t>Фасування і наповнення банок</a:t>
            </a:r>
            <a:endParaRPr lang="uk-UA" sz="1400" b="1" spc="50" dirty="0">
              <a:ln w="11430"/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5013176"/>
            <a:ext cx="2232248" cy="360040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400" b="1" spc="50" dirty="0" smtClean="0">
                <a:ln w="11430"/>
                <a:solidFill>
                  <a:srgbClr val="FFFF00"/>
                </a:solidFill>
              </a:rPr>
              <a:t>Закупорювання банок</a:t>
            </a:r>
            <a:endParaRPr lang="uk-UA" sz="1400" b="1" spc="50" dirty="0">
              <a:ln w="11430"/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5445224"/>
            <a:ext cx="2232248" cy="504056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400" b="1" spc="50" dirty="0" smtClean="0">
                <a:ln w="11430"/>
                <a:solidFill>
                  <a:srgbClr val="FFFF00"/>
                </a:solidFill>
              </a:rPr>
              <a:t>Стерилізація і пастеризація</a:t>
            </a:r>
            <a:endParaRPr lang="uk-UA" sz="1400" b="1" spc="50" dirty="0">
              <a:ln w="11430"/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6021288"/>
            <a:ext cx="2232248" cy="648072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400" b="1" spc="50" dirty="0" smtClean="0">
                <a:ln w="11430"/>
                <a:solidFill>
                  <a:srgbClr val="FFFF00"/>
                </a:solidFill>
              </a:rPr>
              <a:t>Зберігання</a:t>
            </a:r>
            <a:endParaRPr lang="uk-UA" sz="1400" b="1" spc="50" dirty="0">
              <a:ln w="11430"/>
              <a:solidFill>
                <a:srgbClr val="FFFF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059832" y="1340768"/>
            <a:ext cx="5832648" cy="504056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sz="1200" b="1" dirty="0" smtClean="0">
                <a:solidFill>
                  <a:srgbClr val="FFFF00"/>
                </a:solidFill>
              </a:rPr>
              <a:t>… за формою, розміром, кольором та стиглістю; проводять на барабанних </a:t>
            </a:r>
            <a:r>
              <a:rPr lang="uk-UA" sz="1200" b="1" dirty="0" err="1" smtClean="0">
                <a:solidFill>
                  <a:srgbClr val="FFFF00"/>
                </a:solidFill>
              </a:rPr>
              <a:t>калібрувачах</a:t>
            </a:r>
            <a:r>
              <a:rPr lang="uk-UA" sz="1200" b="1" dirty="0" smtClean="0">
                <a:solidFill>
                  <a:srgbClr val="FFFF00"/>
                </a:solidFill>
              </a:rPr>
              <a:t>, стрічковому транспортері або на столі.</a:t>
            </a:r>
            <a:endParaRPr lang="uk-UA" sz="1200" b="1" dirty="0">
              <a:solidFill>
                <a:srgbClr val="FFFF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59832" y="1916832"/>
            <a:ext cx="5832648" cy="720080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just"/>
            <a:r>
              <a:rPr lang="uk-UA" sz="1200" b="1" dirty="0" smtClean="0">
                <a:solidFill>
                  <a:srgbClr val="FFFF00"/>
                </a:solidFill>
              </a:rPr>
              <a:t>Картоплю і коренеплоди миють у барабанних мийках; помідори, огірки, кабачки – в спеціальних вентиляторних машинах; </a:t>
            </a:r>
            <a:r>
              <a:rPr lang="uk-UA" sz="1200" b="1" dirty="0" smtClean="0">
                <a:solidFill>
                  <a:srgbClr val="FFFF00"/>
                </a:solidFill>
              </a:rPr>
              <a:t>після </a:t>
            </a:r>
            <a:r>
              <a:rPr lang="uk-UA" sz="1200" b="1" dirty="0" smtClean="0">
                <a:solidFill>
                  <a:srgbClr val="FFFF00"/>
                </a:solidFill>
              </a:rPr>
              <a:t>миття їх </a:t>
            </a:r>
            <a:r>
              <a:rPr lang="uk-UA" sz="1200" b="1" dirty="0" smtClean="0">
                <a:solidFill>
                  <a:srgbClr val="FFFF00"/>
                </a:solidFill>
              </a:rPr>
              <a:t>ополіскують.</a:t>
            </a:r>
            <a:endParaRPr lang="ru-RU" sz="1200" b="1" dirty="0" smtClean="0">
              <a:solidFill>
                <a:srgbClr val="FFFF00"/>
              </a:solidFill>
            </a:endParaRPr>
          </a:p>
          <a:p>
            <a:pPr algn="just"/>
            <a:r>
              <a:rPr lang="uk-UA" sz="1200" b="1" dirty="0" smtClean="0">
                <a:solidFill>
                  <a:srgbClr val="FFFF00"/>
                </a:solidFill>
              </a:rPr>
              <a:t>Використовують питну воду без сторонніх домішок, присмаків та запахів.</a:t>
            </a:r>
            <a:endParaRPr lang="uk-UA" sz="1200" b="1" dirty="0">
              <a:solidFill>
                <a:srgbClr val="FFFF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059832" y="2708920"/>
            <a:ext cx="5832648" cy="648072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just"/>
            <a:r>
              <a:rPr lang="uk-UA" sz="1200" b="1" dirty="0" smtClean="0">
                <a:solidFill>
                  <a:srgbClr val="FFFF00"/>
                </a:solidFill>
              </a:rPr>
              <a:t>Перед консервуванням овочі та картоплю очищають від шкірки, серцевини, плодоніжок, вибраковують зіпсовані та механічно пошкоджені; </a:t>
            </a:r>
            <a:r>
              <a:rPr lang="uk-UA" sz="1200" b="1" dirty="0" smtClean="0">
                <a:solidFill>
                  <a:srgbClr val="FFFF00"/>
                </a:solidFill>
              </a:rPr>
              <a:t>після </a:t>
            </a:r>
            <a:r>
              <a:rPr lang="uk-UA" sz="1200" b="1" dirty="0" smtClean="0">
                <a:solidFill>
                  <a:srgbClr val="FFFF00"/>
                </a:solidFill>
              </a:rPr>
              <a:t>очистки тримають у холодній воді.</a:t>
            </a:r>
            <a:endParaRPr lang="uk-UA" sz="1200" b="1" dirty="0">
              <a:solidFill>
                <a:srgbClr val="FFFF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059832" y="3429000"/>
            <a:ext cx="5832648" cy="792088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200" b="1" dirty="0" smtClean="0">
                <a:solidFill>
                  <a:srgbClr val="FFFF00"/>
                </a:solidFill>
              </a:rPr>
              <a:t>Картоплю, моркву, буряки ріжуть коренерізками на кубики розміром </a:t>
            </a:r>
            <a:r>
              <a:rPr lang="uk-UA" sz="1200" b="1" dirty="0" smtClean="0">
                <a:solidFill>
                  <a:srgbClr val="FFFF00"/>
                </a:solidFill>
              </a:rPr>
              <a:t>5–7– </a:t>
            </a:r>
            <a:r>
              <a:rPr lang="uk-UA" sz="1200" b="1" dirty="0" smtClean="0">
                <a:solidFill>
                  <a:srgbClr val="FFFF00"/>
                </a:solidFill>
              </a:rPr>
              <a:t>10 мм або стовпчиками такого ж розміру. </a:t>
            </a:r>
            <a:r>
              <a:rPr lang="uk-UA" sz="1200" b="1" dirty="0" smtClean="0">
                <a:solidFill>
                  <a:srgbClr val="FFFF00"/>
                </a:solidFill>
              </a:rPr>
              <a:t>Капусту </a:t>
            </a:r>
            <a:r>
              <a:rPr lang="uk-UA" sz="1200" b="1" dirty="0" smtClean="0">
                <a:solidFill>
                  <a:srgbClr val="FFFF00"/>
                </a:solidFill>
              </a:rPr>
              <a:t>шаткують у вигляді </a:t>
            </a:r>
            <a:r>
              <a:rPr lang="uk-UA" sz="1200" b="1" dirty="0" err="1" smtClean="0">
                <a:solidFill>
                  <a:srgbClr val="FFFF00"/>
                </a:solidFill>
              </a:rPr>
              <a:t>лапші</a:t>
            </a:r>
            <a:r>
              <a:rPr lang="uk-UA" sz="1200" b="1" dirty="0" smtClean="0">
                <a:solidFill>
                  <a:srgbClr val="FFFF00"/>
                </a:solidFill>
              </a:rPr>
              <a:t> на шаткувальних машинах. </a:t>
            </a:r>
            <a:r>
              <a:rPr lang="uk-UA" sz="1200" b="1" dirty="0" smtClean="0">
                <a:solidFill>
                  <a:srgbClr val="FFFF00"/>
                </a:solidFill>
              </a:rPr>
              <a:t>Зелень </a:t>
            </a:r>
            <a:r>
              <a:rPr lang="uk-UA" sz="1200" b="1" dirty="0" smtClean="0">
                <a:solidFill>
                  <a:srgbClr val="FFFF00"/>
                </a:solidFill>
              </a:rPr>
              <a:t>подрібнюють на шматочки 5 – 10 </a:t>
            </a:r>
            <a:r>
              <a:rPr lang="uk-UA" sz="1200" b="1" dirty="0" smtClean="0">
                <a:solidFill>
                  <a:srgbClr val="FFFF00"/>
                </a:solidFill>
              </a:rPr>
              <a:t>мм. Після </a:t>
            </a:r>
            <a:r>
              <a:rPr lang="uk-UA" sz="1200" b="1" dirty="0" smtClean="0">
                <a:solidFill>
                  <a:srgbClr val="FFFF00"/>
                </a:solidFill>
              </a:rPr>
              <a:t>подрібнення напівфабрикати бланшують, ошпарюючи гарячою водою чи парою.</a:t>
            </a:r>
            <a:endParaRPr lang="uk-UA" sz="1200" b="1" dirty="0">
              <a:solidFill>
                <a:srgbClr val="FFFF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059832" y="4293096"/>
            <a:ext cx="5832648" cy="648072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b="1" dirty="0" smtClean="0">
                <a:solidFill>
                  <a:srgbClr val="FFFF00"/>
                </a:solidFill>
              </a:rPr>
              <a:t>У банках до 1 кг допускається відхилення в масі  ± 3 %, понад 1 кг  –  ± 2 %. </a:t>
            </a:r>
            <a:endParaRPr lang="ru-RU" sz="1200" b="1" dirty="0" smtClean="0">
              <a:solidFill>
                <a:srgbClr val="FFFF00"/>
              </a:solidFill>
            </a:endParaRPr>
          </a:p>
          <a:p>
            <a:r>
              <a:rPr lang="uk-UA" sz="1200" b="1" dirty="0" smtClean="0">
                <a:solidFill>
                  <a:srgbClr val="FFFF00"/>
                </a:solidFill>
              </a:rPr>
              <a:t>Місткість банок заповнюють на 90 %, до кришки залишають незаповнений простір 12 – 15 мм. </a:t>
            </a:r>
            <a:endParaRPr lang="uk-UA" sz="1200" b="1" dirty="0">
              <a:solidFill>
                <a:srgbClr val="FFFF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059832" y="5013176"/>
            <a:ext cx="5832648" cy="334986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b="1" dirty="0" smtClean="0">
                <a:solidFill>
                  <a:srgbClr val="FFFF00"/>
                </a:solidFill>
              </a:rPr>
              <a:t>Використовують спеціальні закупорювальні машини.</a:t>
            </a:r>
            <a:endParaRPr lang="uk-UA" sz="1200" b="1" dirty="0">
              <a:solidFill>
                <a:srgbClr val="FFFF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059832" y="5445224"/>
            <a:ext cx="5832648" cy="504056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b="1" dirty="0" smtClean="0">
                <a:solidFill>
                  <a:srgbClr val="FFFF00"/>
                </a:solidFill>
              </a:rPr>
              <a:t>Продукти з невисокою кислотністю стерилізують при температурі 100ºС і вище, а з високою – пастеризують при температурі нижче 100ºС.</a:t>
            </a:r>
            <a:endParaRPr lang="uk-UA" sz="1200" b="1" dirty="0">
              <a:solidFill>
                <a:srgbClr val="FFFF00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059832" y="6021288"/>
            <a:ext cx="5832648" cy="648072"/>
          </a:xfrm>
          <a:prstGeom prst="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b="1" dirty="0" smtClean="0">
                <a:solidFill>
                  <a:srgbClr val="FFFF00"/>
                </a:solidFill>
              </a:rPr>
              <a:t>Банки вкладають у ящики, перекладаючи ряди картоном для стійкості температури зберігання (0 </a:t>
            </a:r>
            <a:r>
              <a:rPr lang="uk-UA" sz="1200" b="1" dirty="0" smtClean="0">
                <a:solidFill>
                  <a:srgbClr val="FFFF00"/>
                </a:solidFill>
              </a:rPr>
              <a:t>±</a:t>
            </a:r>
            <a:r>
              <a:rPr lang="uk-UA" sz="1200" b="1" dirty="0" smtClean="0">
                <a:solidFill>
                  <a:srgbClr val="FFFF00"/>
                </a:solidFill>
              </a:rPr>
              <a:t> </a:t>
            </a:r>
            <a:r>
              <a:rPr lang="uk-UA" sz="1200" b="1" dirty="0" smtClean="0">
                <a:solidFill>
                  <a:srgbClr val="FFFF00"/>
                </a:solidFill>
              </a:rPr>
              <a:t>20º </a:t>
            </a:r>
            <a:r>
              <a:rPr lang="uk-UA" sz="1200" b="1" dirty="0" smtClean="0">
                <a:solidFill>
                  <a:srgbClr val="FFFF00"/>
                </a:solidFill>
              </a:rPr>
              <a:t>С</a:t>
            </a:r>
            <a:r>
              <a:rPr lang="uk-UA" sz="1200" b="1" dirty="0" smtClean="0">
                <a:solidFill>
                  <a:srgbClr val="FFFF00"/>
                </a:solidFill>
              </a:rPr>
              <a:t>). Соління </a:t>
            </a:r>
            <a:r>
              <a:rPr lang="uk-UA" sz="1200" b="1" dirty="0" smtClean="0">
                <a:solidFill>
                  <a:srgbClr val="FFFF00"/>
                </a:solidFill>
              </a:rPr>
              <a:t>і маринади </a:t>
            </a:r>
            <a:r>
              <a:rPr lang="uk-UA" sz="1200" b="1" dirty="0" err="1" smtClean="0">
                <a:solidFill>
                  <a:srgbClr val="FFFF00"/>
                </a:solidFill>
              </a:rPr>
              <a:t>непастеризовані</a:t>
            </a:r>
            <a:r>
              <a:rPr lang="uk-UA" sz="1200" b="1" dirty="0" smtClean="0">
                <a:solidFill>
                  <a:srgbClr val="FFFF00"/>
                </a:solidFill>
              </a:rPr>
              <a:t> зберігають при температурі </a:t>
            </a:r>
            <a:r>
              <a:rPr lang="uk-UA" sz="1200" b="1" dirty="0" smtClean="0">
                <a:solidFill>
                  <a:srgbClr val="FFFF00"/>
                </a:solidFill>
              </a:rPr>
              <a:t>0</a:t>
            </a:r>
            <a:r>
              <a:rPr lang="uk-UA" sz="1200" b="1" dirty="0" smtClean="0">
                <a:solidFill>
                  <a:srgbClr val="FFFF00"/>
                </a:solidFill>
              </a:rPr>
              <a:t> ± </a:t>
            </a:r>
            <a:r>
              <a:rPr lang="uk-UA" sz="1200" b="1" dirty="0" smtClean="0">
                <a:solidFill>
                  <a:srgbClr val="FFFF00"/>
                </a:solidFill>
              </a:rPr>
              <a:t>2º </a:t>
            </a:r>
            <a:r>
              <a:rPr lang="uk-UA" sz="1200" b="1" dirty="0" smtClean="0">
                <a:solidFill>
                  <a:srgbClr val="FFFF00"/>
                </a:solidFill>
              </a:rPr>
              <a:t>С і вологості повітря 75 – 80 %.</a:t>
            </a:r>
            <a:endParaRPr lang="uk-UA" sz="1200" b="1" dirty="0">
              <a:solidFill>
                <a:srgbClr val="FFFF00"/>
              </a:solidFill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2771800" y="1196752"/>
            <a:ext cx="0" cy="5112568"/>
          </a:xfrm>
          <a:prstGeom prst="line">
            <a:avLst/>
          </a:prstGeom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2483768" y="1556792"/>
            <a:ext cx="576064" cy="0"/>
          </a:xfrm>
          <a:prstGeom prst="line">
            <a:avLst/>
          </a:prstGeom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2483768" y="2204864"/>
            <a:ext cx="576064" cy="0"/>
          </a:xfrm>
          <a:prstGeom prst="line">
            <a:avLst/>
          </a:prstGeom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2483768" y="2996952"/>
            <a:ext cx="576064" cy="0"/>
          </a:xfrm>
          <a:prstGeom prst="line">
            <a:avLst/>
          </a:prstGeom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2483768" y="3789040"/>
            <a:ext cx="576064" cy="0"/>
          </a:xfrm>
          <a:prstGeom prst="line">
            <a:avLst/>
          </a:prstGeom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2483768" y="4581128"/>
            <a:ext cx="576064" cy="0"/>
          </a:xfrm>
          <a:prstGeom prst="line">
            <a:avLst/>
          </a:prstGeom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2483768" y="5157192"/>
            <a:ext cx="576064" cy="0"/>
          </a:xfrm>
          <a:prstGeom prst="line">
            <a:avLst/>
          </a:prstGeom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2483768" y="5661248"/>
            <a:ext cx="576064" cy="0"/>
          </a:xfrm>
          <a:prstGeom prst="line">
            <a:avLst/>
          </a:prstGeom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2483768" y="6309320"/>
            <a:ext cx="576064" cy="0"/>
          </a:xfrm>
          <a:prstGeom prst="line">
            <a:avLst/>
          </a:prstGeom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lum bright="-2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Організація зберігання плодів і ягід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836712"/>
            <a:ext cx="2232248" cy="43204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Зберігання яблук</a:t>
            </a:r>
            <a:endParaRPr lang="uk-UA" sz="2000" b="1" spc="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84784"/>
            <a:ext cx="4104456" cy="5158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яблука і груші найцінніших сортів </a:t>
            </a: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загортають в окремий папір</a:t>
            </a:r>
            <a:endParaRPr lang="uk-UA" sz="1600" b="1" spc="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401550"/>
            <a:ext cx="4104456" cy="50405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яблука інших сортів перекладають стружкою з липи чи осики</a:t>
            </a:r>
            <a:endParaRPr lang="uk-UA" sz="1600" b="1" spc="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32040" y="1484784"/>
            <a:ext cx="3960440" cy="50405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оптимальна температура зберігання  </a:t>
            </a: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+ 5° С</a:t>
            </a:r>
            <a:endParaRPr lang="uk-U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32040" y="3429000"/>
            <a:ext cx="3960440" cy="75608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газове середовище: </a:t>
            </a: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знижений вміст кисню і підвищений вміст азоту</a:t>
            </a:r>
            <a:endParaRPr lang="uk-U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32040" y="4599130"/>
            <a:ext cx="3960440" cy="79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зберігання у синтетичній плівці: </a:t>
            </a:r>
            <a:endParaRPr lang="uk-UA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пакетах </a:t>
            </a:r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1 – 3 кг, </a:t>
            </a:r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ящиках </a:t>
            </a:r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20 – 25 кг із поліетиленовими вкладишами</a:t>
            </a:r>
            <a:endParaRPr lang="uk-U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877272"/>
            <a:ext cx="3960440" cy="648072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продукцію щотижня оглядають, </a:t>
            </a: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ураженні 5 % плодів перебирають</a:t>
            </a:r>
            <a:endParaRPr lang="uk-U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644008" y="1268760"/>
            <a:ext cx="0" cy="4968552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355976" y="1772816"/>
            <a:ext cx="576064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355976" y="5373216"/>
            <a:ext cx="288032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355976" y="6237312"/>
            <a:ext cx="576064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51520" y="3306484"/>
            <a:ext cx="4104456" cy="50405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всередині сховища залишають головний поздовжній прохід 2 - 4 м</a:t>
            </a:r>
            <a:endParaRPr lang="uk-UA" sz="1600" b="1" spc="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1520" y="4211418"/>
            <a:ext cx="4104456" cy="50405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штабелі з ящиків укладають на відстані 50 см від зовнішніх стін</a:t>
            </a:r>
            <a:endParaRPr lang="uk-UA" sz="1600" b="1" spc="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51520" y="5116352"/>
            <a:ext cx="4104456" cy="50405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залишають 50 см між штабелями</a:t>
            </a:r>
            <a:endParaRPr lang="uk-UA" sz="1600" b="1" spc="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51520" y="6021288"/>
            <a:ext cx="4104456" cy="50405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висота штабелів не повинна перевищувати 2,5 м</a:t>
            </a:r>
            <a:endParaRPr lang="uk-UA" sz="1600" b="1" spc="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932040" y="2474894"/>
            <a:ext cx="3960440" cy="50405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відносна вологість 85 – 95 %</a:t>
            </a:r>
            <a:endParaRPr lang="uk-U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4644008" y="5013176"/>
            <a:ext cx="288032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355976" y="4437112"/>
            <a:ext cx="288032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4644008" y="3789040"/>
            <a:ext cx="288032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355976" y="3573016"/>
            <a:ext cx="288032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644008" y="2636912"/>
            <a:ext cx="288032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355976" y="2636912"/>
            <a:ext cx="288032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lum bright="-25000"/>
          </a:blip>
          <a:srcRect/>
          <a:stretch>
            <a:fillRect/>
          </a:stretch>
        </p:blipFill>
        <p:spPr bwMode="auto">
          <a:xfrm>
            <a:off x="0" y="0"/>
            <a:ext cx="9144000" cy="686231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Організація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переробки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  <a:cs typeface="Microsoft Sans Serif" pitchFamily="34" charset="0"/>
              </a:rPr>
              <a:t>плодів і ягід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с одним вырезанным скругленным углом 3"/>
          <p:cNvSpPr/>
          <p:nvPr/>
        </p:nvSpPr>
        <p:spPr>
          <a:xfrm>
            <a:off x="2483768" y="980728"/>
            <a:ext cx="3960440" cy="432048"/>
          </a:xfrm>
          <a:prstGeom prst="snip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Переробка плодів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395536" y="1628800"/>
            <a:ext cx="2304256" cy="432048"/>
          </a:xfrm>
          <a:prstGeom prst="snip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Яблука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с одним вырезанным скругленным углом 5"/>
          <p:cNvSpPr/>
          <p:nvPr/>
        </p:nvSpPr>
        <p:spPr>
          <a:xfrm>
            <a:off x="3419872" y="1628800"/>
            <a:ext cx="2232248" cy="432048"/>
          </a:xfrm>
          <a:prstGeom prst="snip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Сливи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с одним вырезанным скругленным углом 6"/>
          <p:cNvSpPr/>
          <p:nvPr/>
        </p:nvSpPr>
        <p:spPr>
          <a:xfrm>
            <a:off x="6516216" y="1628800"/>
            <a:ext cx="2232248" cy="432048"/>
          </a:xfrm>
          <a:prstGeom prst="snip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Чорна смородина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2276872"/>
            <a:ext cx="2304256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Очищення від кірки та насіннєвої камери, </a:t>
            </a:r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розрізання</a:t>
            </a:r>
            <a:endPara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2780928"/>
            <a:ext cx="2304256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uk-UA" sz="1200" b="1" spc="-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Бланшування в 0,1% розчині лимонної або винної кислоти 2-3 хв.</a:t>
            </a:r>
            <a:endParaRPr lang="ru-RU" sz="1200" b="1" spc="-5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284984"/>
            <a:ext cx="2304256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Охолодження водою, розчин використовують для </a:t>
            </a:r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сиропу</a:t>
            </a:r>
            <a:endPara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9872" y="2276872"/>
            <a:ext cx="223224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Консервують цілими з кісточками</a:t>
            </a:r>
            <a:endPara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780928"/>
            <a:ext cx="2232248" cy="93610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Бланшування </a:t>
            </a:r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температурі 80 - 85° </a:t>
            </a:r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протягом </a:t>
            </a:r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3 - 5 хв. у воді або </a:t>
            </a:r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%-ому </a:t>
            </a:r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цукровому сиропі</a:t>
            </a:r>
            <a:endPara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16216" y="2276872"/>
            <a:ext cx="223224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Ретельне миття</a:t>
            </a:r>
            <a:endPara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16216" y="2780928"/>
            <a:ext cx="223224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Видалення пошкоджених ягід </a:t>
            </a:r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сортування </a:t>
            </a:r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розмірами</a:t>
            </a:r>
            <a:endPara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16216" y="3284984"/>
            <a:ext cx="223224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Пропускання через сита і відсівання дрібних плодів</a:t>
            </a:r>
            <a:endParaRPr lang="ru-RU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5536" y="4077072"/>
            <a:ext cx="835292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Температура сиропу при заливанні фруктів повинна бути 80 - 85° С, </a:t>
            </a:r>
            <a:endParaRPr lang="ru-RU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черешні і сливи її знижують до 70° С, щоб не потріскалися оболонки плодів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4725144"/>
            <a:ext cx="835292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Концентрація цукрового сиропу повинна бути такою:</a:t>
            </a:r>
            <a:endParaRPr lang="ru-RU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слив – 45%, яблук, груш і черешень – 35%, вишень, чорної смородини – 60%, диких ягід – 65%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5536" y="5373216"/>
            <a:ext cx="835292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Стерилізують компоти при температурі 100° С,</a:t>
            </a:r>
            <a:endParaRPr lang="ru-RU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 суниці, чорну смородину, вишні пастеризують при температурі 85 - 90° С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6021288"/>
            <a:ext cx="835292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Банки закупорюють лакованими металевими кришками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Прямая соединительная линия 23"/>
          <p:cNvCxnSpPr>
            <a:stCxn id="5" idx="1"/>
            <a:endCxn id="8" idx="0"/>
          </p:cNvCxnSpPr>
          <p:nvPr/>
        </p:nvCxnSpPr>
        <p:spPr>
          <a:xfrm>
            <a:off x="1547664" y="2060848"/>
            <a:ext cx="0" cy="2160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499992" y="2060848"/>
            <a:ext cx="0" cy="2160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596336" y="2060848"/>
            <a:ext cx="0" cy="2160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1118</Words>
  <Application>Microsoft Office PowerPoint</Application>
  <PresentationFormat>Экран (4:3)</PresentationFormat>
  <Paragraphs>187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1.13. Організація переробки, зберігання та реалізації продукції рослинництва  </vt:lpstr>
      <vt:lpstr>Організація зберігання зерна</vt:lpstr>
      <vt:lpstr>Організація переробки зерна</vt:lpstr>
      <vt:lpstr>Процес виготовлення комбікормів</vt:lpstr>
      <vt:lpstr>Організація зберігання цукрових буряків</vt:lpstr>
      <vt:lpstr>Організація переробки цукрових буряків</vt:lpstr>
      <vt:lpstr>Організація переробки картоплі і овочів</vt:lpstr>
      <vt:lpstr>Організація зберігання плодів і ягід</vt:lpstr>
      <vt:lpstr>Організація переробки плодів і ягід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1.13. Організація переробки, зберігання та реалізації продукції рослинництва</dc:title>
  <dc:creator>Юра</dc:creator>
  <cp:lastModifiedBy>Юра</cp:lastModifiedBy>
  <cp:revision>40</cp:revision>
  <dcterms:created xsi:type="dcterms:W3CDTF">2015-01-08T10:58:16Z</dcterms:created>
  <dcterms:modified xsi:type="dcterms:W3CDTF">2015-01-09T17:03:57Z</dcterms:modified>
</cp:coreProperties>
</file>