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1.14. Організація переробки, зберігання та реалізації продукції тваринництва </a:t>
            </a:r>
            <a:endParaRPr lang="ru-RU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переробки і зберігання м’яса і риби</a:t>
            </a:r>
            <a:endParaRPr lang="uk-UA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3672408" cy="8640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Технологічний</a:t>
            </a:r>
            <a:r>
              <a:rPr lang="uk-UA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 забою худоби і </a:t>
            </a:r>
            <a:endParaRPr lang="uk-UA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розбирання </a:t>
            </a:r>
            <a:r>
              <a:rPr lang="uk-UA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туш</a:t>
            </a:r>
            <a:endParaRPr lang="uk-UA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692696"/>
            <a:ext cx="3672408" cy="8640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Технологічний процес виготовлення ковбасних виробів і копченої продукції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3672408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Оглушення</a:t>
            </a:r>
            <a:endParaRPr lang="uk-UA" sz="1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276872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Знекровлення і збирання харчової крові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24944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Відокремлення голови, кінцівок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573016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Білування і зняття шкури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221088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Видалення внутрішніх органів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869160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Розпилювання туші на дві половини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517232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Сухе і мокре зачищення туш з оцінкою якості м’яса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165304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маси і вгодованості туш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00808"/>
            <a:ext cx="367240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Подрібнення сировини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100852"/>
            <a:ext cx="367240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Соління м’яса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2500896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Дозрівання м’яса при температурі        2-4° С протягом 6 – 12 год.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16964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Тонке подрібнення і приготування фаршу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733032"/>
            <a:ext cx="367240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Шприцювання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4133076"/>
            <a:ext cx="367240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В’язання батонів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4533120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Обсмажування при температурі          50-120° С протягом 60-180 хв.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5149188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Варіння при температурі 75-85° С протягом 60-180 хв.</a:t>
            </a:r>
            <a:endParaRPr lang="uk-UA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5765256"/>
            <a:ext cx="367240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Охолодження</a:t>
            </a:r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4-8 </a:t>
            </a:r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6165304"/>
            <a:ext cx="3672408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Зберігання</a:t>
            </a:r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температурі </a:t>
            </a:r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 С          48-72 </a:t>
            </a:r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uk-UA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267744" y="1556792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67744" y="2132856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67744" y="4077072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267744" y="2780928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67744" y="3429000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267744" y="4725144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267744" y="5373216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67744" y="6021288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804248" y="1556792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804248" y="1988840"/>
            <a:ext cx="0" cy="1120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876256" y="2996952"/>
            <a:ext cx="0" cy="1120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4" idx="2"/>
            <a:endCxn id="15" idx="0"/>
          </p:cNvCxnSpPr>
          <p:nvPr/>
        </p:nvCxnSpPr>
        <p:spPr>
          <a:xfrm>
            <a:off x="6840252" y="2388884"/>
            <a:ext cx="0" cy="1120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16" idx="2"/>
            <a:endCxn id="17" idx="0"/>
          </p:cNvCxnSpPr>
          <p:nvPr/>
        </p:nvCxnSpPr>
        <p:spPr>
          <a:xfrm>
            <a:off x="6840252" y="3621020"/>
            <a:ext cx="0" cy="1120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17" idx="2"/>
            <a:endCxn id="18" idx="0"/>
          </p:cNvCxnSpPr>
          <p:nvPr/>
        </p:nvCxnSpPr>
        <p:spPr>
          <a:xfrm>
            <a:off x="6840252" y="4021064"/>
            <a:ext cx="0" cy="1120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18" idx="2"/>
            <a:endCxn id="19" idx="0"/>
          </p:cNvCxnSpPr>
          <p:nvPr/>
        </p:nvCxnSpPr>
        <p:spPr>
          <a:xfrm>
            <a:off x="6840252" y="4421108"/>
            <a:ext cx="0" cy="1120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19" idx="2"/>
            <a:endCxn id="20" idx="0"/>
          </p:cNvCxnSpPr>
          <p:nvPr/>
        </p:nvCxnSpPr>
        <p:spPr>
          <a:xfrm>
            <a:off x="6840252" y="5037176"/>
            <a:ext cx="0" cy="1120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Організація переробки молока</a:t>
            </a:r>
            <a:endParaRPr lang="uk-UA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92696"/>
            <a:ext cx="3384376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smtClean="0">
                <a:solidFill>
                  <a:schemeClr val="tx1"/>
                </a:solidFill>
              </a:rPr>
              <a:t>Основні</a:t>
            </a:r>
            <a:r>
              <a:rPr lang="uk-UA" sz="2000" b="1" smtClean="0">
                <a:solidFill>
                  <a:schemeClr val="tx1"/>
                </a:solidFill>
              </a:rPr>
              <a:t> виробничі процеси </a:t>
            </a:r>
            <a:endParaRPr lang="uk-UA" sz="2000" smtClean="0">
              <a:solidFill>
                <a:schemeClr val="tx1"/>
              </a:solidFill>
            </a:endParaRPr>
          </a:p>
          <a:p>
            <a:pPr algn="ctr"/>
            <a:r>
              <a:rPr lang="uk-UA" sz="2000" b="1" smtClean="0">
                <a:solidFill>
                  <a:schemeClr val="tx1"/>
                </a:solidFill>
              </a:rPr>
              <a:t>при переробці </a:t>
            </a:r>
            <a:r>
              <a:rPr lang="uk-UA" sz="2000" b="1" smtClean="0">
                <a:solidFill>
                  <a:schemeClr val="tx1"/>
                </a:solidFill>
              </a:rPr>
              <a:t>молока</a:t>
            </a:r>
            <a:endParaRPr lang="uk-UA" sz="200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1556792"/>
            <a:ext cx="3384376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chemeClr val="tx1"/>
                </a:solidFill>
              </a:rPr>
              <a:t>Гомогенізація</a:t>
            </a:r>
            <a:endParaRPr lang="uk-UA" sz="1600" b="1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3948" y="1556792"/>
            <a:ext cx="468052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lvl="0" algn="just"/>
            <a:r>
              <a:rPr lang="uk-UA" sz="1200" b="1" dirty="0" smtClean="0">
                <a:solidFill>
                  <a:schemeClr val="tx1"/>
                </a:solidFill>
              </a:rPr>
              <a:t>–</a:t>
            </a:r>
            <a:r>
              <a:rPr lang="uk-UA" sz="1200" b="1" i="1" dirty="0" smtClean="0">
                <a:solidFill>
                  <a:schemeClr val="tx1"/>
                </a:solidFill>
              </a:rPr>
              <a:t> зменшення розміру жирової кульки </a:t>
            </a:r>
            <a:endParaRPr lang="uk-UA" sz="1200" b="1" dirty="0" smtClean="0">
              <a:solidFill>
                <a:schemeClr val="tx1"/>
              </a:solidFill>
            </a:endParaRPr>
          </a:p>
          <a:p>
            <a:pPr algn="just"/>
            <a:r>
              <a:rPr lang="uk-UA" sz="1200" dirty="0" smtClean="0">
                <a:solidFill>
                  <a:schemeClr val="tx1"/>
                </a:solidFill>
              </a:rPr>
              <a:t>Процес відбувається тим інтенсивніше, чим вищі температура молока і тиск в клапані гомогенізатора.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2348880"/>
            <a:ext cx="3384376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chemeClr val="tx1"/>
                </a:solidFill>
              </a:rPr>
              <a:t>Сепарування</a:t>
            </a:r>
            <a:endParaRPr lang="uk-UA" sz="1600" b="1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3501008"/>
            <a:ext cx="3384376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chemeClr val="tx1"/>
                </a:solidFill>
              </a:rPr>
              <a:t>Пастеризація</a:t>
            </a:r>
            <a:endParaRPr lang="uk-UA" sz="1600" b="1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4653136"/>
            <a:ext cx="3384376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chemeClr val="tx1"/>
                </a:solidFill>
              </a:rPr>
              <a:t>Стерилізація</a:t>
            </a:r>
            <a:endParaRPr lang="uk-UA" sz="1600" b="1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524" y="5805264"/>
            <a:ext cx="3384376" cy="89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chemeClr val="tx1"/>
                </a:solidFill>
              </a:rPr>
              <a:t>Фасування</a:t>
            </a:r>
            <a:r>
              <a:rPr lang="uk-UA" sz="1600" b="1" smtClean="0">
                <a:solidFill>
                  <a:schemeClr val="tx1"/>
                </a:solidFill>
              </a:rPr>
              <a:t> і </a:t>
            </a:r>
            <a:r>
              <a:rPr lang="uk-UA" sz="1600" b="1" smtClean="0">
                <a:solidFill>
                  <a:schemeClr val="tx1"/>
                </a:solidFill>
              </a:rPr>
              <a:t>пакування</a:t>
            </a:r>
            <a:endParaRPr lang="uk-UA" sz="1600" b="1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3948" y="2348880"/>
            <a:ext cx="4680520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lvl="0" algn="just"/>
            <a:r>
              <a:rPr lang="uk-UA" sz="1200" b="1" dirty="0" smtClean="0">
                <a:solidFill>
                  <a:schemeClr val="tx1"/>
                </a:solidFill>
              </a:rPr>
              <a:t>– 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i="1" dirty="0" smtClean="0">
                <a:solidFill>
                  <a:schemeClr val="tx1"/>
                </a:solidFill>
              </a:rPr>
              <a:t>поділ молока на фракції з різною щільністю</a:t>
            </a:r>
            <a:endParaRPr lang="uk-UA" sz="1200" b="1" dirty="0" smtClean="0">
              <a:solidFill>
                <a:schemeClr val="tx1"/>
              </a:solidFill>
            </a:endParaRPr>
          </a:p>
          <a:p>
            <a:pPr algn="just"/>
            <a:r>
              <a:rPr lang="uk-UA" sz="1200" dirty="0" smtClean="0">
                <a:solidFill>
                  <a:schemeClr val="tx1"/>
                </a:solidFill>
              </a:rPr>
              <a:t>В сепараторі продукт розподіляється тонкими шарами між тарілками. Легші частини переміщуються до осі сепаратора, а важчі – до його периферії. Кількість вершків контролюється ротаметром і регулюється краном. 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03948" y="3501008"/>
            <a:ext cx="4680520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lvl="0" algn="just"/>
            <a:r>
              <a:rPr lang="uk-UA" sz="1200" b="1" dirty="0" smtClean="0">
                <a:solidFill>
                  <a:schemeClr val="tx1"/>
                </a:solidFill>
              </a:rPr>
              <a:t>– 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i="1" dirty="0" smtClean="0">
                <a:solidFill>
                  <a:schemeClr val="tx1"/>
                </a:solidFill>
              </a:rPr>
              <a:t>знищення хвороботворних мікроорганізмів</a:t>
            </a:r>
            <a:endParaRPr lang="uk-UA" sz="1200" b="1" dirty="0" smtClean="0">
              <a:solidFill>
                <a:schemeClr val="tx1"/>
              </a:solidFill>
            </a:endParaRPr>
          </a:p>
          <a:p>
            <a:pPr algn="just"/>
            <a:r>
              <a:rPr lang="uk-UA" sz="1200" u="sng" dirty="0" smtClean="0">
                <a:solidFill>
                  <a:schemeClr val="tx1"/>
                </a:solidFill>
              </a:rPr>
              <a:t>Режими пастеризації молока:</a:t>
            </a:r>
            <a:endParaRPr lang="uk-UA" sz="1200" dirty="0" smtClean="0">
              <a:solidFill>
                <a:schemeClr val="tx1"/>
              </a:solidFill>
            </a:endParaRPr>
          </a:p>
          <a:p>
            <a:pPr algn="just"/>
            <a:r>
              <a:rPr lang="uk-UA" sz="1200" i="1" dirty="0" smtClean="0">
                <a:solidFill>
                  <a:schemeClr val="tx1"/>
                </a:solidFill>
              </a:rPr>
              <a:t>тривала</a:t>
            </a:r>
            <a:r>
              <a:rPr lang="uk-UA" sz="1200" dirty="0" smtClean="0">
                <a:solidFill>
                  <a:schemeClr val="tx1"/>
                </a:solidFill>
              </a:rPr>
              <a:t> – нагрівання 60 – 63° С, тривалість витримки 30 хв.;</a:t>
            </a:r>
          </a:p>
          <a:p>
            <a:pPr algn="just"/>
            <a:r>
              <a:rPr lang="uk-UA" sz="1200" i="1" dirty="0" smtClean="0">
                <a:solidFill>
                  <a:schemeClr val="tx1"/>
                </a:solidFill>
              </a:rPr>
              <a:t>короткочасна</a:t>
            </a:r>
            <a:r>
              <a:rPr lang="uk-UA" sz="1200" dirty="0" smtClean="0">
                <a:solidFill>
                  <a:schemeClr val="tx1"/>
                </a:solidFill>
              </a:rPr>
              <a:t> – температура 72 – 76° С, витримка 15 – 20 сек.;</a:t>
            </a:r>
          </a:p>
          <a:p>
            <a:pPr algn="just"/>
            <a:r>
              <a:rPr lang="uk-UA" sz="1200" i="1" dirty="0" smtClean="0">
                <a:solidFill>
                  <a:schemeClr val="tx1"/>
                </a:solidFill>
              </a:rPr>
              <a:t>миттєва</a:t>
            </a:r>
            <a:r>
              <a:rPr lang="uk-UA" sz="1200" dirty="0" smtClean="0">
                <a:solidFill>
                  <a:schemeClr val="tx1"/>
                </a:solidFill>
              </a:rPr>
              <a:t> – температура вище 100° С, без витримки.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3948" y="4653136"/>
            <a:ext cx="4680520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lvl="0" algn="just"/>
            <a:r>
              <a:rPr lang="uk-UA" sz="1200" b="1" dirty="0" smtClean="0">
                <a:solidFill>
                  <a:schemeClr val="tx1"/>
                </a:solidFill>
              </a:rPr>
              <a:t>– 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i="1" dirty="0" smtClean="0">
                <a:solidFill>
                  <a:schemeClr val="tx1"/>
                </a:solidFill>
              </a:rPr>
              <a:t>знищення всіх мікроорганізмів та їхніх спор</a:t>
            </a:r>
            <a:endParaRPr lang="uk-UA" sz="1200" b="1" dirty="0" smtClean="0">
              <a:solidFill>
                <a:schemeClr val="tx1"/>
              </a:solidFill>
            </a:endParaRPr>
          </a:p>
          <a:p>
            <a:pPr algn="just"/>
            <a:r>
              <a:rPr lang="uk-UA" sz="1200" dirty="0" smtClean="0">
                <a:solidFill>
                  <a:schemeClr val="tx1"/>
                </a:solidFill>
              </a:rPr>
              <a:t>Продукти піддаються тепловій обробці при температурі вище 100° С.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</a:rPr>
              <a:t>Використовують стерилізатори і стерилізаційно-охолодні установки. Проводять у тарі або в потоці, використовують стерилізовану упаковку або тару.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03948" y="5805264"/>
            <a:ext cx="4680520" cy="89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uk-UA" sz="1200" dirty="0" smtClean="0">
                <a:solidFill>
                  <a:schemeClr val="tx1"/>
                </a:solidFill>
              </a:rPr>
              <a:t>У полімерну тару фасують молочні продукти всіх видів. Використовують автомати для фасування в пакети, стаканчики та коробки прямокутної форми.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</a:rPr>
              <a:t>У скляну тару фасують рідкі молокопродукти. Використовують </a:t>
            </a:r>
            <a:r>
              <a:rPr lang="uk-UA" sz="1200" dirty="0" smtClean="0">
                <a:solidFill>
                  <a:schemeClr val="bg1"/>
                </a:solidFill>
              </a:rPr>
              <a:t>розливно-закупорювальний </a:t>
            </a:r>
            <a:r>
              <a:rPr lang="uk-UA" sz="1200" dirty="0" smtClean="0">
                <a:solidFill>
                  <a:schemeClr val="tx1"/>
                </a:solidFill>
              </a:rPr>
              <a:t>агрегат.</a:t>
            </a:r>
            <a:endParaRPr lang="uk-UA" sz="12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71700" y="980728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871700" y="980728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5" idx="3"/>
            <a:endCxn id="6" idx="1"/>
          </p:cNvCxnSpPr>
          <p:nvPr/>
        </p:nvCxnSpPr>
        <p:spPr>
          <a:xfrm>
            <a:off x="3671900" y="1880828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671900" y="2852936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71900" y="4005064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71900" y="5157192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71900" y="6237312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871700" y="2204864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871700" y="3356992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871700" y="4509120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71700" y="5661248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319</Words>
  <Application>Microsoft Office PowerPoint</Application>
  <PresentationFormat>Экран (4:3)</PresentationFormat>
  <Paragraphs>45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Організація переробки і зберігання м’яса і риби</vt:lpstr>
      <vt:lpstr>Організація переробки молока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10</cp:revision>
  <dcterms:created xsi:type="dcterms:W3CDTF">2015-01-10T06:54:40Z</dcterms:created>
  <dcterms:modified xsi:type="dcterms:W3CDTF">2015-01-10T08:10:12Z</dcterms:modified>
</cp:coreProperties>
</file>