
<file path=[Content_Types].xml><?xml version="1.0" encoding="utf-8"?>
<Types xmlns="http://schemas.openxmlformats.org/package/2006/content-types"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965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08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988F3-64DE-4E7D-9704-5E841DF23E61}" type="datetimeFigureOut">
              <a:rPr lang="ru-RU" smtClean="0"/>
              <a:pPr/>
              <a:t>28.12.2014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24F90-DFD8-4D7B-8209-73CAD0AA8723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626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/>
          <p:nvPr userDrawn="1"/>
        </p:nvSpPr>
        <p:spPr>
          <a:xfrm rot="167672">
            <a:off x="2698853" y="-42529"/>
            <a:ext cx="842113" cy="6868632"/>
          </a:xfrm>
          <a:custGeom>
            <a:avLst/>
            <a:gdLst>
              <a:gd name="connsiteX0" fmla="*/ 829339 w 829339"/>
              <a:gd name="connsiteY0" fmla="*/ 0 h 6804837"/>
              <a:gd name="connsiteX1" fmla="*/ 531628 w 829339"/>
              <a:gd name="connsiteY1" fmla="*/ 3211033 h 6804837"/>
              <a:gd name="connsiteX2" fmla="*/ 0 w 829339"/>
              <a:gd name="connsiteY2" fmla="*/ 6804837 h 6804837"/>
              <a:gd name="connsiteX3" fmla="*/ 0 w 829339"/>
              <a:gd name="connsiteY3" fmla="*/ 6804837 h 6804837"/>
              <a:gd name="connsiteX0" fmla="*/ 829339 w 906100"/>
              <a:gd name="connsiteY0" fmla="*/ 0 h 6804837"/>
              <a:gd name="connsiteX1" fmla="*/ 531628 w 906100"/>
              <a:gd name="connsiteY1" fmla="*/ 3211033 h 6804837"/>
              <a:gd name="connsiteX2" fmla="*/ 0 w 906100"/>
              <a:gd name="connsiteY2" fmla="*/ 6804837 h 6804837"/>
              <a:gd name="connsiteX3" fmla="*/ 0 w 906100"/>
              <a:gd name="connsiteY3" fmla="*/ 6804837 h 6804837"/>
              <a:gd name="connsiteX0" fmla="*/ 531628 w 558175"/>
              <a:gd name="connsiteY0" fmla="*/ 0 h 6751674"/>
              <a:gd name="connsiteX1" fmla="*/ 531628 w 558175"/>
              <a:gd name="connsiteY1" fmla="*/ 3157870 h 6751674"/>
              <a:gd name="connsiteX2" fmla="*/ 0 w 558175"/>
              <a:gd name="connsiteY2" fmla="*/ 6751674 h 6751674"/>
              <a:gd name="connsiteX3" fmla="*/ 0 w 558175"/>
              <a:gd name="connsiteY3" fmla="*/ 6751674 h 6751674"/>
              <a:gd name="connsiteX0" fmla="*/ 531628 w 558175"/>
              <a:gd name="connsiteY0" fmla="*/ 0 h 6751674"/>
              <a:gd name="connsiteX1" fmla="*/ 531628 w 558175"/>
              <a:gd name="connsiteY1" fmla="*/ 3157870 h 6751674"/>
              <a:gd name="connsiteX2" fmla="*/ 0 w 558175"/>
              <a:gd name="connsiteY2" fmla="*/ 6751674 h 6751674"/>
              <a:gd name="connsiteX3" fmla="*/ 0 w 558175"/>
              <a:gd name="connsiteY3" fmla="*/ 6751674 h 6751674"/>
              <a:gd name="connsiteX0" fmla="*/ 531628 w 531628"/>
              <a:gd name="connsiteY0" fmla="*/ 0 h 6751674"/>
              <a:gd name="connsiteX1" fmla="*/ 531628 w 531628"/>
              <a:gd name="connsiteY1" fmla="*/ 3157870 h 6751674"/>
              <a:gd name="connsiteX2" fmla="*/ 0 w 531628"/>
              <a:gd name="connsiteY2" fmla="*/ 6751674 h 6751674"/>
              <a:gd name="connsiteX3" fmla="*/ 0 w 531628"/>
              <a:gd name="connsiteY3" fmla="*/ 6751674 h 6751674"/>
              <a:gd name="connsiteX0" fmla="*/ 531628 w 531628"/>
              <a:gd name="connsiteY0" fmla="*/ 0 h 6751674"/>
              <a:gd name="connsiteX1" fmla="*/ 531628 w 531628"/>
              <a:gd name="connsiteY1" fmla="*/ 3157870 h 6751674"/>
              <a:gd name="connsiteX2" fmla="*/ 0 w 531628"/>
              <a:gd name="connsiteY2" fmla="*/ 6751674 h 6751674"/>
              <a:gd name="connsiteX3" fmla="*/ 0 w 531628"/>
              <a:gd name="connsiteY3" fmla="*/ 6751674 h 6751674"/>
              <a:gd name="connsiteX0" fmla="*/ 701749 w 701749"/>
              <a:gd name="connsiteY0" fmla="*/ 0 h 6751674"/>
              <a:gd name="connsiteX1" fmla="*/ 531628 w 701749"/>
              <a:gd name="connsiteY1" fmla="*/ 3157870 h 6751674"/>
              <a:gd name="connsiteX2" fmla="*/ 0 w 701749"/>
              <a:gd name="connsiteY2" fmla="*/ 6751674 h 6751674"/>
              <a:gd name="connsiteX3" fmla="*/ 0 w 701749"/>
              <a:gd name="connsiteY3" fmla="*/ 6751674 h 6751674"/>
              <a:gd name="connsiteX0" fmla="*/ 701749 w 701749"/>
              <a:gd name="connsiteY0" fmla="*/ 0 h 6751674"/>
              <a:gd name="connsiteX1" fmla="*/ 531628 w 701749"/>
              <a:gd name="connsiteY1" fmla="*/ 3157870 h 6751674"/>
              <a:gd name="connsiteX2" fmla="*/ 0 w 701749"/>
              <a:gd name="connsiteY2" fmla="*/ 6751674 h 6751674"/>
              <a:gd name="connsiteX3" fmla="*/ 0 w 701749"/>
              <a:gd name="connsiteY3" fmla="*/ 6751674 h 6751674"/>
              <a:gd name="connsiteX0" fmla="*/ 765545 w 765545"/>
              <a:gd name="connsiteY0" fmla="*/ 0 h 6868632"/>
              <a:gd name="connsiteX1" fmla="*/ 531628 w 765545"/>
              <a:gd name="connsiteY1" fmla="*/ 3274828 h 6868632"/>
              <a:gd name="connsiteX2" fmla="*/ 0 w 765545"/>
              <a:gd name="connsiteY2" fmla="*/ 6868632 h 6868632"/>
              <a:gd name="connsiteX3" fmla="*/ 0 w 765545"/>
              <a:gd name="connsiteY3" fmla="*/ 6868632 h 6868632"/>
              <a:gd name="connsiteX0" fmla="*/ 765545 w 842113"/>
              <a:gd name="connsiteY0" fmla="*/ 0 h 6868632"/>
              <a:gd name="connsiteX1" fmla="*/ 531628 w 842113"/>
              <a:gd name="connsiteY1" fmla="*/ 3274828 h 6868632"/>
              <a:gd name="connsiteX2" fmla="*/ 0 w 842113"/>
              <a:gd name="connsiteY2" fmla="*/ 6868632 h 6868632"/>
              <a:gd name="connsiteX3" fmla="*/ 0 w 842113"/>
              <a:gd name="connsiteY3" fmla="*/ 6868632 h 6868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2113" h="6868632">
                <a:moveTo>
                  <a:pt x="765545" y="0"/>
                </a:moveTo>
                <a:cubicBezTo>
                  <a:pt x="441252" y="464289"/>
                  <a:pt x="-262269" y="714154"/>
                  <a:pt x="531628" y="3274828"/>
                </a:cubicBezTo>
                <a:cubicBezTo>
                  <a:pt x="1463748" y="6090683"/>
                  <a:pt x="0" y="6868632"/>
                  <a:pt x="0" y="6868632"/>
                </a:cubicBezTo>
                <a:lnTo>
                  <a:pt x="0" y="6868632"/>
                </a:lnTo>
              </a:path>
            </a:pathLst>
          </a:custGeom>
          <a:ln w="38100">
            <a:solidFill>
              <a:schemeClr val="accent3">
                <a:lumMod val="50000"/>
              </a:schemeClr>
            </a:solidFill>
          </a:ln>
          <a:effectLst>
            <a:outerShdw blurRad="1143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 userDrawn="1"/>
        </p:nvSpPr>
        <p:spPr>
          <a:xfrm rot="189704">
            <a:off x="1976195" y="64026"/>
            <a:ext cx="1471695" cy="6858000"/>
          </a:xfrm>
          <a:custGeom>
            <a:avLst/>
            <a:gdLst>
              <a:gd name="connsiteX0" fmla="*/ 350874 w 350874"/>
              <a:gd name="connsiteY0" fmla="*/ 0 h 6858000"/>
              <a:gd name="connsiteX1" fmla="*/ 0 w 350874"/>
              <a:gd name="connsiteY1" fmla="*/ 6858000 h 6858000"/>
              <a:gd name="connsiteX2" fmla="*/ 350874 w 350874"/>
              <a:gd name="connsiteY2" fmla="*/ 0 h 6858000"/>
              <a:gd name="connsiteX0" fmla="*/ 981778 w 1393284"/>
              <a:gd name="connsiteY0" fmla="*/ 0 h 6859149"/>
              <a:gd name="connsiteX1" fmla="*/ 630904 w 1393284"/>
              <a:gd name="connsiteY1" fmla="*/ 6858000 h 6859149"/>
              <a:gd name="connsiteX2" fmla="*/ 981778 w 1393284"/>
              <a:gd name="connsiteY2" fmla="*/ 0 h 685914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132877 w 1773156"/>
              <a:gd name="connsiteY0" fmla="*/ 140562 h 6999465"/>
              <a:gd name="connsiteX1" fmla="*/ 782003 w 1773156"/>
              <a:gd name="connsiteY1" fmla="*/ 6998562 h 6999465"/>
              <a:gd name="connsiteX2" fmla="*/ 1132877 w 1773156"/>
              <a:gd name="connsiteY2" fmla="*/ 140562 h 6999465"/>
              <a:gd name="connsiteX0" fmla="*/ 1088002 w 1728281"/>
              <a:gd name="connsiteY0" fmla="*/ 88726 h 6947629"/>
              <a:gd name="connsiteX1" fmla="*/ 737128 w 1728281"/>
              <a:gd name="connsiteY1" fmla="*/ 6946726 h 6947629"/>
              <a:gd name="connsiteX2" fmla="*/ 1088002 w 1728281"/>
              <a:gd name="connsiteY2" fmla="*/ 88726 h 6947629"/>
              <a:gd name="connsiteX0" fmla="*/ 1085485 w 1722002"/>
              <a:gd name="connsiteY0" fmla="*/ 49 h 6858821"/>
              <a:gd name="connsiteX1" fmla="*/ 734611 w 1722002"/>
              <a:gd name="connsiteY1" fmla="*/ 6858049 h 6858821"/>
              <a:gd name="connsiteX2" fmla="*/ 1085485 w 1722002"/>
              <a:gd name="connsiteY2" fmla="*/ 49 h 6858821"/>
              <a:gd name="connsiteX0" fmla="*/ 1085485 w 1722002"/>
              <a:gd name="connsiteY0" fmla="*/ 49 h 6858821"/>
              <a:gd name="connsiteX1" fmla="*/ 734611 w 1722002"/>
              <a:gd name="connsiteY1" fmla="*/ 6858049 h 6858821"/>
              <a:gd name="connsiteX2" fmla="*/ 1085485 w 1722002"/>
              <a:gd name="connsiteY2" fmla="*/ 49 h 6858821"/>
              <a:gd name="connsiteX0" fmla="*/ 1085485 w 1625032"/>
              <a:gd name="connsiteY0" fmla="*/ 0 h 6858831"/>
              <a:gd name="connsiteX1" fmla="*/ 734611 w 1625032"/>
              <a:gd name="connsiteY1" fmla="*/ 6858000 h 6858831"/>
              <a:gd name="connsiteX2" fmla="*/ 1085485 w 1625032"/>
              <a:gd name="connsiteY2" fmla="*/ 0 h 6858831"/>
              <a:gd name="connsiteX0" fmla="*/ 1157562 w 1697109"/>
              <a:gd name="connsiteY0" fmla="*/ 0 h 6858831"/>
              <a:gd name="connsiteX1" fmla="*/ 806688 w 1697109"/>
              <a:gd name="connsiteY1" fmla="*/ 6858000 h 6858831"/>
              <a:gd name="connsiteX2" fmla="*/ 1157562 w 1697109"/>
              <a:gd name="connsiteY2" fmla="*/ 0 h 6858831"/>
              <a:gd name="connsiteX0" fmla="*/ 1404311 w 1943858"/>
              <a:gd name="connsiteY0" fmla="*/ 0 h 6858831"/>
              <a:gd name="connsiteX1" fmla="*/ 1053437 w 1943858"/>
              <a:gd name="connsiteY1" fmla="*/ 6858000 h 6858831"/>
              <a:gd name="connsiteX2" fmla="*/ 1404311 w 1943858"/>
              <a:gd name="connsiteY2" fmla="*/ 0 h 6858831"/>
              <a:gd name="connsiteX0" fmla="*/ 1404311 w 1943858"/>
              <a:gd name="connsiteY0" fmla="*/ 0 h 6858831"/>
              <a:gd name="connsiteX1" fmla="*/ 1053437 w 1943858"/>
              <a:gd name="connsiteY1" fmla="*/ 6858000 h 6858831"/>
              <a:gd name="connsiteX2" fmla="*/ 1404311 w 1943858"/>
              <a:gd name="connsiteY2" fmla="*/ 0 h 6858831"/>
              <a:gd name="connsiteX0" fmla="*/ 531348 w 1070895"/>
              <a:gd name="connsiteY0" fmla="*/ 0 h 6858831"/>
              <a:gd name="connsiteX1" fmla="*/ 180474 w 1070895"/>
              <a:gd name="connsiteY1" fmla="*/ 6858000 h 6858831"/>
              <a:gd name="connsiteX2" fmla="*/ 531348 w 1070895"/>
              <a:gd name="connsiteY2" fmla="*/ 0 h 6858831"/>
              <a:gd name="connsiteX0" fmla="*/ 884142 w 1423689"/>
              <a:gd name="connsiteY0" fmla="*/ 0 h 6858831"/>
              <a:gd name="connsiteX1" fmla="*/ 533268 w 1423689"/>
              <a:gd name="connsiteY1" fmla="*/ 6858000 h 6858831"/>
              <a:gd name="connsiteX2" fmla="*/ 884142 w 1423689"/>
              <a:gd name="connsiteY2" fmla="*/ 0 h 6858831"/>
              <a:gd name="connsiteX0" fmla="*/ 853263 w 1392810"/>
              <a:gd name="connsiteY0" fmla="*/ 0 h 6858831"/>
              <a:gd name="connsiteX1" fmla="*/ 502389 w 1392810"/>
              <a:gd name="connsiteY1" fmla="*/ 6858000 h 6858831"/>
              <a:gd name="connsiteX2" fmla="*/ 853263 w 1392810"/>
              <a:gd name="connsiteY2" fmla="*/ 0 h 6858831"/>
              <a:gd name="connsiteX0" fmla="*/ 925239 w 1464786"/>
              <a:gd name="connsiteY0" fmla="*/ 0 h 6858831"/>
              <a:gd name="connsiteX1" fmla="*/ 574365 w 1464786"/>
              <a:gd name="connsiteY1" fmla="*/ 6858000 h 6858831"/>
              <a:gd name="connsiteX2" fmla="*/ 925239 w 1464786"/>
              <a:gd name="connsiteY2" fmla="*/ 0 h 6858831"/>
              <a:gd name="connsiteX0" fmla="*/ 925239 w 1097863"/>
              <a:gd name="connsiteY0" fmla="*/ 0 h 6859035"/>
              <a:gd name="connsiteX1" fmla="*/ 574365 w 1097863"/>
              <a:gd name="connsiteY1" fmla="*/ 6858000 h 6859035"/>
              <a:gd name="connsiteX2" fmla="*/ 925239 w 1097863"/>
              <a:gd name="connsiteY2" fmla="*/ 0 h 6859035"/>
              <a:gd name="connsiteX0" fmla="*/ 925239 w 1198039"/>
              <a:gd name="connsiteY0" fmla="*/ 0 h 6858000"/>
              <a:gd name="connsiteX1" fmla="*/ 574365 w 1198039"/>
              <a:gd name="connsiteY1" fmla="*/ 6858000 h 6858000"/>
              <a:gd name="connsiteX2" fmla="*/ 925239 w 1198039"/>
              <a:gd name="connsiteY2" fmla="*/ 0 h 6858000"/>
              <a:gd name="connsiteX0" fmla="*/ 925239 w 1193849"/>
              <a:gd name="connsiteY0" fmla="*/ 0 h 6858000"/>
              <a:gd name="connsiteX1" fmla="*/ 574365 w 1193849"/>
              <a:gd name="connsiteY1" fmla="*/ 6858000 h 6858000"/>
              <a:gd name="connsiteX2" fmla="*/ 925239 w 1193849"/>
              <a:gd name="connsiteY2" fmla="*/ 0 h 6858000"/>
              <a:gd name="connsiteX0" fmla="*/ 925239 w 1345409"/>
              <a:gd name="connsiteY0" fmla="*/ 0 h 6858000"/>
              <a:gd name="connsiteX1" fmla="*/ 574365 w 1345409"/>
              <a:gd name="connsiteY1" fmla="*/ 6858000 h 6858000"/>
              <a:gd name="connsiteX2" fmla="*/ 925239 w 1345409"/>
              <a:gd name="connsiteY2" fmla="*/ 0 h 6858000"/>
              <a:gd name="connsiteX0" fmla="*/ 925239 w 1327679"/>
              <a:gd name="connsiteY0" fmla="*/ 0 h 6858000"/>
              <a:gd name="connsiteX1" fmla="*/ 574365 w 1327679"/>
              <a:gd name="connsiteY1" fmla="*/ 6858000 h 6858000"/>
              <a:gd name="connsiteX2" fmla="*/ 925239 w 1327679"/>
              <a:gd name="connsiteY2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7679" h="6858000">
                <a:moveTo>
                  <a:pt x="925239" y="0"/>
                </a:moveTo>
                <a:cubicBezTo>
                  <a:pt x="-967356" y="2498651"/>
                  <a:pt x="2860365" y="4901609"/>
                  <a:pt x="574365" y="6858000"/>
                </a:cubicBezTo>
                <a:cubicBezTo>
                  <a:pt x="2520123" y="4444409"/>
                  <a:pt x="-1786063" y="2870791"/>
                  <a:pt x="925239" y="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234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лилиния 8"/>
          <p:cNvSpPr/>
          <p:nvPr userDrawn="1"/>
        </p:nvSpPr>
        <p:spPr>
          <a:xfrm>
            <a:off x="1367830" y="-20782"/>
            <a:ext cx="1764010" cy="6889173"/>
          </a:xfrm>
          <a:custGeom>
            <a:avLst/>
            <a:gdLst>
              <a:gd name="connsiteX0" fmla="*/ 1101437 w 1101437"/>
              <a:gd name="connsiteY0" fmla="*/ 10391 h 6889173"/>
              <a:gd name="connsiteX1" fmla="*/ 1007918 w 1101437"/>
              <a:gd name="connsiteY1" fmla="*/ 0 h 6889173"/>
              <a:gd name="connsiteX2" fmla="*/ 0 w 1101437"/>
              <a:gd name="connsiteY2" fmla="*/ 5081155 h 6889173"/>
              <a:gd name="connsiteX3" fmla="*/ 613064 w 1101437"/>
              <a:gd name="connsiteY3" fmla="*/ 6889173 h 6889173"/>
              <a:gd name="connsiteX4" fmla="*/ 665018 w 1101437"/>
              <a:gd name="connsiteY4" fmla="*/ 6889173 h 6889173"/>
              <a:gd name="connsiteX5" fmla="*/ 467591 w 1101437"/>
              <a:gd name="connsiteY5" fmla="*/ 4073237 h 6889173"/>
              <a:gd name="connsiteX6" fmla="*/ 1101437 w 1101437"/>
              <a:gd name="connsiteY6" fmla="*/ 10391 h 6889173"/>
              <a:gd name="connsiteX0" fmla="*/ 1418094 w 1418094"/>
              <a:gd name="connsiteY0" fmla="*/ 10391 h 6889173"/>
              <a:gd name="connsiteX1" fmla="*/ 1324575 w 1418094"/>
              <a:gd name="connsiteY1" fmla="*/ 0 h 6889173"/>
              <a:gd name="connsiteX2" fmla="*/ 316657 w 1418094"/>
              <a:gd name="connsiteY2" fmla="*/ 5081155 h 6889173"/>
              <a:gd name="connsiteX3" fmla="*/ 929721 w 1418094"/>
              <a:gd name="connsiteY3" fmla="*/ 6889173 h 6889173"/>
              <a:gd name="connsiteX4" fmla="*/ 981675 w 1418094"/>
              <a:gd name="connsiteY4" fmla="*/ 6889173 h 6889173"/>
              <a:gd name="connsiteX5" fmla="*/ 784248 w 1418094"/>
              <a:gd name="connsiteY5" fmla="*/ 4073237 h 6889173"/>
              <a:gd name="connsiteX6" fmla="*/ 1418094 w 1418094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8296" h="6889173">
                <a:moveTo>
                  <a:pt x="1543718" y="10391"/>
                </a:moveTo>
                <a:lnTo>
                  <a:pt x="1450199" y="0"/>
                </a:lnTo>
                <a:cubicBezTo>
                  <a:pt x="303735" y="1423554"/>
                  <a:pt x="-562173" y="3834246"/>
                  <a:pt x="442281" y="5081155"/>
                </a:cubicBezTo>
                <a:cubicBezTo>
                  <a:pt x="1467518" y="6182591"/>
                  <a:pt x="1713435" y="6057900"/>
                  <a:pt x="1055345" y="6889173"/>
                </a:cubicBezTo>
                <a:lnTo>
                  <a:pt x="1107299" y="6889173"/>
                </a:lnTo>
                <a:cubicBezTo>
                  <a:pt x="1862372" y="6096001"/>
                  <a:pt x="1910862" y="5739246"/>
                  <a:pt x="909872" y="4073237"/>
                </a:cubicBezTo>
                <a:cubicBezTo>
                  <a:pt x="102845" y="2635828"/>
                  <a:pt x="636246" y="1042555"/>
                  <a:pt x="1543718" y="10391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234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 userDrawn="1"/>
        </p:nvSpPr>
        <p:spPr>
          <a:xfrm>
            <a:off x="1259632" y="-13855"/>
            <a:ext cx="1726742" cy="7034646"/>
          </a:xfrm>
          <a:custGeom>
            <a:avLst/>
            <a:gdLst>
              <a:gd name="connsiteX0" fmla="*/ 1101437 w 1101437"/>
              <a:gd name="connsiteY0" fmla="*/ 10391 h 6889173"/>
              <a:gd name="connsiteX1" fmla="*/ 1007918 w 1101437"/>
              <a:gd name="connsiteY1" fmla="*/ 0 h 6889173"/>
              <a:gd name="connsiteX2" fmla="*/ 0 w 1101437"/>
              <a:gd name="connsiteY2" fmla="*/ 5081155 h 6889173"/>
              <a:gd name="connsiteX3" fmla="*/ 613064 w 1101437"/>
              <a:gd name="connsiteY3" fmla="*/ 6889173 h 6889173"/>
              <a:gd name="connsiteX4" fmla="*/ 665018 w 1101437"/>
              <a:gd name="connsiteY4" fmla="*/ 6889173 h 6889173"/>
              <a:gd name="connsiteX5" fmla="*/ 467591 w 1101437"/>
              <a:gd name="connsiteY5" fmla="*/ 4073237 h 6889173"/>
              <a:gd name="connsiteX6" fmla="*/ 1101437 w 1101437"/>
              <a:gd name="connsiteY6" fmla="*/ 10391 h 6889173"/>
              <a:gd name="connsiteX0" fmla="*/ 1418094 w 1418094"/>
              <a:gd name="connsiteY0" fmla="*/ 10391 h 6889173"/>
              <a:gd name="connsiteX1" fmla="*/ 1324575 w 1418094"/>
              <a:gd name="connsiteY1" fmla="*/ 0 h 6889173"/>
              <a:gd name="connsiteX2" fmla="*/ 316657 w 1418094"/>
              <a:gd name="connsiteY2" fmla="*/ 5081155 h 6889173"/>
              <a:gd name="connsiteX3" fmla="*/ 929721 w 1418094"/>
              <a:gd name="connsiteY3" fmla="*/ 6889173 h 6889173"/>
              <a:gd name="connsiteX4" fmla="*/ 981675 w 1418094"/>
              <a:gd name="connsiteY4" fmla="*/ 6889173 h 6889173"/>
              <a:gd name="connsiteX5" fmla="*/ 784248 w 1418094"/>
              <a:gd name="connsiteY5" fmla="*/ 4073237 h 6889173"/>
              <a:gd name="connsiteX6" fmla="*/ 1418094 w 1418094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926976 w 1926976"/>
              <a:gd name="connsiteY0" fmla="*/ 0 h 7034646"/>
              <a:gd name="connsiteX1" fmla="*/ 1450199 w 1926976"/>
              <a:gd name="connsiteY1" fmla="*/ 145473 h 7034646"/>
              <a:gd name="connsiteX2" fmla="*/ 442281 w 1926976"/>
              <a:gd name="connsiteY2" fmla="*/ 5226628 h 7034646"/>
              <a:gd name="connsiteX3" fmla="*/ 1055345 w 1926976"/>
              <a:gd name="connsiteY3" fmla="*/ 7034646 h 7034646"/>
              <a:gd name="connsiteX4" fmla="*/ 1107299 w 1926976"/>
              <a:gd name="connsiteY4" fmla="*/ 7034646 h 7034646"/>
              <a:gd name="connsiteX5" fmla="*/ 909872 w 1926976"/>
              <a:gd name="connsiteY5" fmla="*/ 4218710 h 7034646"/>
              <a:gd name="connsiteX6" fmla="*/ 1926976 w 1926976"/>
              <a:gd name="connsiteY6" fmla="*/ 0 h 7034646"/>
              <a:gd name="connsiteX0" fmla="*/ 1862534 w 1862534"/>
              <a:gd name="connsiteY0" fmla="*/ 0 h 7034646"/>
              <a:gd name="connsiteX1" fmla="*/ 1710051 w 1862534"/>
              <a:gd name="connsiteY1" fmla="*/ 10391 h 7034646"/>
              <a:gd name="connsiteX2" fmla="*/ 377839 w 1862534"/>
              <a:gd name="connsiteY2" fmla="*/ 5226628 h 7034646"/>
              <a:gd name="connsiteX3" fmla="*/ 990903 w 1862534"/>
              <a:gd name="connsiteY3" fmla="*/ 7034646 h 7034646"/>
              <a:gd name="connsiteX4" fmla="*/ 1042857 w 1862534"/>
              <a:gd name="connsiteY4" fmla="*/ 7034646 h 7034646"/>
              <a:gd name="connsiteX5" fmla="*/ 845430 w 1862534"/>
              <a:gd name="connsiteY5" fmla="*/ 4218710 h 7034646"/>
              <a:gd name="connsiteX6" fmla="*/ 1862534 w 1862534"/>
              <a:gd name="connsiteY6" fmla="*/ 0 h 7034646"/>
              <a:gd name="connsiteX0" fmla="*/ 1542590 w 1542590"/>
              <a:gd name="connsiteY0" fmla="*/ 0 h 7034646"/>
              <a:gd name="connsiteX1" fmla="*/ 1390107 w 1542590"/>
              <a:gd name="connsiteY1" fmla="*/ 10391 h 7034646"/>
              <a:gd name="connsiteX2" fmla="*/ 460806 w 1542590"/>
              <a:gd name="connsiteY2" fmla="*/ 4312228 h 7034646"/>
              <a:gd name="connsiteX3" fmla="*/ 670959 w 1542590"/>
              <a:gd name="connsiteY3" fmla="*/ 7034646 h 7034646"/>
              <a:gd name="connsiteX4" fmla="*/ 722913 w 1542590"/>
              <a:gd name="connsiteY4" fmla="*/ 7034646 h 7034646"/>
              <a:gd name="connsiteX5" fmla="*/ 525486 w 1542590"/>
              <a:gd name="connsiteY5" fmla="*/ 4218710 h 7034646"/>
              <a:gd name="connsiteX6" fmla="*/ 1542590 w 1542590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585578 w 1602682"/>
              <a:gd name="connsiteY5" fmla="*/ 4218710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2085826"/>
              <a:gd name="connsiteY0" fmla="*/ 0 h 7034646"/>
              <a:gd name="connsiteX1" fmla="*/ 1450199 w 2085826"/>
              <a:gd name="connsiteY1" fmla="*/ 10391 h 7034646"/>
              <a:gd name="connsiteX2" fmla="*/ 442281 w 2085826"/>
              <a:gd name="connsiteY2" fmla="*/ 5185065 h 7034646"/>
              <a:gd name="connsiteX3" fmla="*/ 731051 w 2085826"/>
              <a:gd name="connsiteY3" fmla="*/ 7034646 h 7034646"/>
              <a:gd name="connsiteX4" fmla="*/ 783005 w 2085826"/>
              <a:gd name="connsiteY4" fmla="*/ 7034646 h 7034646"/>
              <a:gd name="connsiteX5" fmla="*/ 1185032 w 2085826"/>
              <a:gd name="connsiteY5" fmla="*/ 5673438 h 7034646"/>
              <a:gd name="connsiteX6" fmla="*/ 1602682 w 2085826"/>
              <a:gd name="connsiteY6" fmla="*/ 0 h 7034646"/>
              <a:gd name="connsiteX0" fmla="*/ 1602682 w 2085826"/>
              <a:gd name="connsiteY0" fmla="*/ 0 h 7034646"/>
              <a:gd name="connsiteX1" fmla="*/ 1450199 w 2085826"/>
              <a:gd name="connsiteY1" fmla="*/ 10391 h 7034646"/>
              <a:gd name="connsiteX2" fmla="*/ 442281 w 2085826"/>
              <a:gd name="connsiteY2" fmla="*/ 5185065 h 7034646"/>
              <a:gd name="connsiteX3" fmla="*/ 731051 w 2085826"/>
              <a:gd name="connsiteY3" fmla="*/ 7034646 h 7034646"/>
              <a:gd name="connsiteX4" fmla="*/ 783005 w 2085826"/>
              <a:gd name="connsiteY4" fmla="*/ 7034646 h 7034646"/>
              <a:gd name="connsiteX5" fmla="*/ 1185032 w 2085826"/>
              <a:gd name="connsiteY5" fmla="*/ 5673438 h 7034646"/>
              <a:gd name="connsiteX6" fmla="*/ 1602682 w 2085826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1185032 w 1602682"/>
              <a:gd name="connsiteY5" fmla="*/ 5673438 h 7034646"/>
              <a:gd name="connsiteX6" fmla="*/ 1602682 w 1602682"/>
              <a:gd name="connsiteY6" fmla="*/ 0 h 7034646"/>
              <a:gd name="connsiteX0" fmla="*/ 1602682 w 1633050"/>
              <a:gd name="connsiteY0" fmla="*/ 0 h 7034646"/>
              <a:gd name="connsiteX1" fmla="*/ 1450199 w 1633050"/>
              <a:gd name="connsiteY1" fmla="*/ 10391 h 7034646"/>
              <a:gd name="connsiteX2" fmla="*/ 442281 w 1633050"/>
              <a:gd name="connsiteY2" fmla="*/ 5185065 h 7034646"/>
              <a:gd name="connsiteX3" fmla="*/ 731051 w 1633050"/>
              <a:gd name="connsiteY3" fmla="*/ 7034646 h 7034646"/>
              <a:gd name="connsiteX4" fmla="*/ 783005 w 1633050"/>
              <a:gd name="connsiteY4" fmla="*/ 7034646 h 7034646"/>
              <a:gd name="connsiteX5" fmla="*/ 1185032 w 1633050"/>
              <a:gd name="connsiteY5" fmla="*/ 5673438 h 7034646"/>
              <a:gd name="connsiteX6" fmla="*/ 1602682 w 1633050"/>
              <a:gd name="connsiteY6" fmla="*/ 0 h 7034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33050" h="7034646">
                <a:moveTo>
                  <a:pt x="1602682" y="0"/>
                </a:moveTo>
                <a:lnTo>
                  <a:pt x="1450199" y="10391"/>
                </a:lnTo>
                <a:cubicBezTo>
                  <a:pt x="303735" y="1433945"/>
                  <a:pt x="-562173" y="3938156"/>
                  <a:pt x="442281" y="5185065"/>
                </a:cubicBezTo>
                <a:cubicBezTo>
                  <a:pt x="1467518" y="6286501"/>
                  <a:pt x="1389141" y="6203373"/>
                  <a:pt x="731051" y="7034646"/>
                </a:cubicBezTo>
                <a:lnTo>
                  <a:pt x="783005" y="7034646"/>
                </a:lnTo>
                <a:cubicBezTo>
                  <a:pt x="1066676" y="6771410"/>
                  <a:pt x="2276283" y="6473537"/>
                  <a:pt x="1185032" y="5673438"/>
                </a:cubicBezTo>
                <a:cubicBezTo>
                  <a:pt x="-850384" y="3893129"/>
                  <a:pt x="695210" y="1032164"/>
                  <a:pt x="1602682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234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 userDrawn="1"/>
        </p:nvSpPr>
        <p:spPr>
          <a:xfrm>
            <a:off x="0" y="0"/>
            <a:ext cx="2795155" cy="6878782"/>
          </a:xfrm>
          <a:custGeom>
            <a:avLst/>
            <a:gdLst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22318 w 2795155"/>
              <a:gd name="connsiteY4" fmla="*/ 5288973 h 6878782"/>
              <a:gd name="connsiteX5" fmla="*/ 2795155 w 2795155"/>
              <a:gd name="connsiteY5" fmla="*/ 0 h 6878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95155" h="6878782">
                <a:moveTo>
                  <a:pt x="2795155" y="0"/>
                </a:moveTo>
                <a:lnTo>
                  <a:pt x="0" y="0"/>
                </a:lnTo>
                <a:lnTo>
                  <a:pt x="0" y="6858000"/>
                </a:lnTo>
                <a:lnTo>
                  <a:pt x="2337955" y="6878782"/>
                </a:lnTo>
                <a:cubicBezTo>
                  <a:pt x="3141519" y="6255328"/>
                  <a:pt x="2635827" y="5912427"/>
                  <a:pt x="1922318" y="5288973"/>
                </a:cubicBezTo>
                <a:cubicBezTo>
                  <a:pt x="606137" y="4201392"/>
                  <a:pt x="1575955" y="1409700"/>
                  <a:pt x="2795155" y="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31115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39952" y="1340768"/>
            <a:ext cx="4030216" cy="1373043"/>
          </a:xfrm>
        </p:spPr>
        <p:txBody>
          <a:bodyPr/>
          <a:lstStyle>
            <a:lvl1pPr>
              <a:defRPr b="1" cap="none" spc="300">
                <a:ln w="11430" cmpd="sng">
                  <a:noFill/>
                  <a:prstDash val="solid"/>
                  <a:miter lim="800000"/>
                </a:ln>
                <a:gradFill>
                  <a:gsLst>
                    <a:gs pos="53000">
                      <a:schemeClr val="accent3">
                        <a:lumMod val="50000"/>
                      </a:schemeClr>
                    </a:gs>
                    <a:gs pos="100000">
                      <a:schemeClr val="tx1"/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r>
              <a:rPr lang="ru-RU" smtClean="0"/>
              <a:t>Зразок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3383899"/>
            <a:ext cx="4049037" cy="1849617"/>
          </a:xfrm>
        </p:spPr>
        <p:txBody>
          <a:bodyPr/>
          <a:lstStyle>
            <a:lvl1pPr marL="0" indent="0" algn="ctr">
              <a:buNone/>
              <a:defRPr>
                <a:ln>
                  <a:solidFill>
                    <a:srgbClr val="349655"/>
                  </a:solidFill>
                </a:ln>
                <a:gradFill>
                  <a:gsLst>
                    <a:gs pos="13000">
                      <a:schemeClr val="tx1"/>
                    </a:gs>
                    <a:gs pos="71000">
                      <a:schemeClr val="accent3">
                        <a:lumMod val="75000"/>
                      </a:schemeClr>
                    </a:gs>
                    <a:gs pos="92000">
                      <a:schemeClr val="tx1"/>
                    </a:gs>
                  </a:gsLst>
                  <a:lin ang="5400000" scaled="0"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Зразок підзаголовка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3848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8" name="Полилиния 7"/>
            <p:cNvSpPr/>
            <p:nvPr/>
          </p:nvSpPr>
          <p:spPr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90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олилиния 8"/>
            <p:cNvSpPr/>
            <p:nvPr/>
          </p:nvSpPr>
          <p:spPr>
            <a:xfrm rot="6303356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36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6394068" y="481180"/>
              <a:ext cx="2749932" cy="3166048"/>
              <a:chOff x="6394068" y="481180"/>
              <a:chExt cx="2749932" cy="3166048"/>
            </a:xfrm>
            <a:effectLst>
              <a:outerShdw blurRad="139700" dist="1143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2" name="Полилиния 21"/>
              <p:cNvSpPr/>
              <p:nvPr/>
            </p:nvSpPr>
            <p:spPr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Полилиния 22"/>
              <p:cNvSpPr/>
              <p:nvPr/>
            </p:nvSpPr>
            <p:spPr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1" name="Группа 10"/>
            <p:cNvGrpSpPr/>
            <p:nvPr/>
          </p:nvGrpSpPr>
          <p:grpSpPr>
            <a:xfrm>
              <a:off x="6804247" y="2989943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0" name="Полилиния 19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Полилиния 20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185390" y="3243716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3" name="Группа 12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4" name="Группа 13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6" name="Полилиния 15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5" name="Полилиния 14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44624"/>
            <a:ext cx="6060035" cy="122413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Зразок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0948" y="2231840"/>
            <a:ext cx="8229600" cy="4234233"/>
          </a:xfrm>
          <a:solidFill>
            <a:schemeClr val="bg1">
              <a:alpha val="69000"/>
            </a:schemeClr>
          </a:solidFill>
        </p:spPr>
        <p:txBody>
          <a:bodyPr/>
          <a:lstStyle/>
          <a:p>
            <a:pPr lvl="0"/>
            <a:r>
              <a:rPr lang="ru-RU" smtClean="0"/>
              <a:t>Зразок тексту</a:t>
            </a:r>
          </a:p>
          <a:p>
            <a:pPr lvl="1"/>
            <a:r>
              <a:rPr lang="ru-RU" smtClean="0"/>
              <a:t>Другий рівень</a:t>
            </a:r>
          </a:p>
          <a:p>
            <a:pPr lvl="2"/>
            <a:r>
              <a:rPr lang="ru-RU" smtClean="0"/>
              <a:t>Третій рівень</a:t>
            </a:r>
          </a:p>
          <a:p>
            <a:pPr lvl="3"/>
            <a:r>
              <a:rPr lang="ru-RU" smtClean="0"/>
              <a:t>Четвертий рівень</a:t>
            </a:r>
          </a:p>
          <a:p>
            <a:pPr lvl="4"/>
            <a:r>
              <a:rPr lang="ru-RU" smtClean="0"/>
              <a:t>П'ятий рівень</a:t>
            </a:r>
            <a:endParaRPr lang="ru-RU"/>
          </a:p>
        </p:txBody>
      </p:sp>
      <p:grpSp>
        <p:nvGrpSpPr>
          <p:cNvPr id="27" name="Группа 26"/>
          <p:cNvGrpSpPr/>
          <p:nvPr userDrawn="1"/>
        </p:nvGrpSpPr>
        <p:grpSpPr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8" name="Овал 27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0" name="Прямая соединительная линия 29"/>
            <p:cNvCxnSpPr>
              <a:stCxn id="29" idx="0"/>
              <a:endCxn id="29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Овал 30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0" name="Группа 39"/>
          <p:cNvGrpSpPr/>
          <p:nvPr userDrawn="1"/>
        </p:nvGrpSpPr>
        <p:grpSpPr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41" name="Овал 40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3" name="Прямая соединительная линия 42"/>
            <p:cNvCxnSpPr>
              <a:stCxn id="42" idx="0"/>
              <a:endCxn id="42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Овал 43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 userDrawn="1"/>
        </p:nvGrpSpPr>
        <p:grpSpPr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54" name="Овал 53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6" name="Прямая соединительная линия 55"/>
            <p:cNvCxnSpPr>
              <a:stCxn id="55" idx="0"/>
              <a:endCxn id="55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Овал 56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314096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-89897" y="-27384"/>
            <a:ext cx="9298389" cy="8086773"/>
            <a:chOff x="-89897" y="0"/>
            <a:chExt cx="9298389" cy="8086773"/>
          </a:xfrm>
        </p:grpSpPr>
        <p:sp>
          <p:nvSpPr>
            <p:cNvPr id="8" name="Полилиния 7"/>
            <p:cNvSpPr/>
            <p:nvPr/>
          </p:nvSpPr>
          <p:spPr>
            <a:xfrm flipV="1">
              <a:off x="-36512" y="4592248"/>
              <a:ext cx="9245004" cy="2381122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65100" dist="1270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42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олилиния 8"/>
            <p:cNvSpPr/>
            <p:nvPr/>
          </p:nvSpPr>
          <p:spPr>
            <a:xfrm rot="15296644" flipV="1">
              <a:off x="2494221" y="1711164"/>
              <a:ext cx="3791491" cy="8959727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72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" name="Группа 9"/>
            <p:cNvGrpSpPr/>
            <p:nvPr/>
          </p:nvGrpSpPr>
          <p:grpSpPr>
            <a:xfrm flipH="1">
              <a:off x="5256810" y="2236468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4" name="Группа 13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0" name="Полилиния 19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5" name="Группа 14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6" name="Полилиния 15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1" name="Группа 10"/>
            <p:cNvGrpSpPr/>
            <p:nvPr/>
          </p:nvGrpSpPr>
          <p:grpSpPr>
            <a:xfrm>
              <a:off x="0" y="0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2" name="Полилиния 11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7470" y="5447383"/>
            <a:ext cx="6249293" cy="13620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23728" y="260649"/>
            <a:ext cx="6884924" cy="170115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smtClean="0">
                <a:ln>
                  <a:solidFill>
                    <a:srgbClr val="349655"/>
                  </a:solidFill>
                </a:ln>
                <a:gradFill>
                  <a:gsLst>
                    <a:gs pos="13000">
                      <a:schemeClr val="tx1"/>
                    </a:gs>
                    <a:gs pos="71000">
                      <a:schemeClr val="accent3">
                        <a:lumMod val="75000"/>
                      </a:schemeClr>
                    </a:gs>
                    <a:gs pos="9200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pPr marL="0" lvl="0" indent="0" algn="ctr">
              <a:buNone/>
            </a:pPr>
            <a:r>
              <a:rPr lang="ru-RU" smtClean="0"/>
              <a:t>Зразок тексту</a:t>
            </a:r>
          </a:p>
        </p:txBody>
      </p:sp>
      <p:grpSp>
        <p:nvGrpSpPr>
          <p:cNvPr id="21" name="Группа 20"/>
          <p:cNvGrpSpPr/>
          <p:nvPr userDrawn="1"/>
        </p:nvGrpSpPr>
        <p:grpSpPr>
          <a:xfrm rot="4495045">
            <a:off x="7750986" y="2100643"/>
            <a:ext cx="307901" cy="450659"/>
            <a:chOff x="2857488" y="4883951"/>
            <a:chExt cx="571504" cy="903297"/>
          </a:xfrm>
        </p:grpSpPr>
        <p:sp>
          <p:nvSpPr>
            <p:cNvPr id="22" name="Овал 21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4" name="Прямая соединительная линия 23"/>
            <p:cNvCxnSpPr>
              <a:stCxn id="23" idx="0"/>
              <a:endCxn id="23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Овал 24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4" name="Группа 33"/>
          <p:cNvGrpSpPr/>
          <p:nvPr userDrawn="1"/>
        </p:nvGrpSpPr>
        <p:grpSpPr>
          <a:xfrm rot="13759740">
            <a:off x="6442905" y="4835439"/>
            <a:ext cx="307901" cy="450659"/>
            <a:chOff x="2857488" y="4883951"/>
            <a:chExt cx="571504" cy="903297"/>
          </a:xfrm>
        </p:grpSpPr>
        <p:sp>
          <p:nvSpPr>
            <p:cNvPr id="35" name="Овал 34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единительная линия 36"/>
            <p:cNvCxnSpPr>
              <a:stCxn id="36" idx="0"/>
              <a:endCxn id="36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Овал 37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7" name="Группа 46"/>
          <p:cNvGrpSpPr/>
          <p:nvPr userDrawn="1"/>
        </p:nvGrpSpPr>
        <p:grpSpPr>
          <a:xfrm rot="16758158">
            <a:off x="1276616" y="130200"/>
            <a:ext cx="307901" cy="450659"/>
            <a:chOff x="2857488" y="4883951"/>
            <a:chExt cx="571504" cy="903297"/>
          </a:xfrm>
          <a:scene3d>
            <a:camera prst="orthographicFront">
              <a:rot lat="0" lon="0" rev="0"/>
            </a:camera>
            <a:lightRig rig="threePt" dir="t"/>
          </a:scene3d>
        </p:grpSpPr>
        <p:sp>
          <p:nvSpPr>
            <p:cNvPr id="48" name="Овал 47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0" name="Прямая соединительная линия 49"/>
            <p:cNvCxnSpPr>
              <a:stCxn id="49" idx="0"/>
              <a:endCxn id="49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Овал 50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78457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 userDrawn="1"/>
        </p:nvGrpSpPr>
        <p:grpSpPr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9" name="Полилиния 8"/>
            <p:cNvSpPr/>
            <p:nvPr/>
          </p:nvSpPr>
          <p:spPr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90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 rot="6303356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36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6394068" y="481180"/>
              <a:ext cx="2749932" cy="3166048"/>
              <a:chOff x="6394068" y="481180"/>
              <a:chExt cx="2749932" cy="3166048"/>
            </a:xfrm>
            <a:effectLst>
              <a:outerShdw blurRad="139700" dist="1143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3" name="Полилиния 22"/>
              <p:cNvSpPr/>
              <p:nvPr/>
            </p:nvSpPr>
            <p:spPr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Полилиния 23"/>
              <p:cNvSpPr/>
              <p:nvPr/>
            </p:nvSpPr>
            <p:spPr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6804247" y="2989943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1" name="Полилиния 20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Полилиния 21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3" name="Группа 12"/>
            <p:cNvGrpSpPr/>
            <p:nvPr/>
          </p:nvGrpSpPr>
          <p:grpSpPr>
            <a:xfrm>
              <a:off x="185390" y="3243716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4" name="Группа 13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0" name="Полилиния 19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5" name="Группа 14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6" name="Полилиния 15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33" y="116632"/>
            <a:ext cx="5916019" cy="122413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Зразок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1" y="2348880"/>
            <a:ext cx="4038600" cy="4156529"/>
          </a:xfrm>
          <a:solidFill>
            <a:schemeClr val="bg1">
              <a:alpha val="69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ru-RU" smtClean="0"/>
            </a:lvl1pPr>
            <a:lvl2pPr>
              <a:defRPr lang="ru-RU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lvl="0"/>
            <a:r>
              <a:rPr lang="ru-RU" smtClean="0"/>
              <a:t>Зразок тексту</a:t>
            </a:r>
          </a:p>
          <a:p>
            <a:pPr lvl="1"/>
            <a:r>
              <a:rPr lang="ru-RU" smtClean="0"/>
              <a:t>Другий рівень</a:t>
            </a:r>
          </a:p>
          <a:p>
            <a:pPr lvl="2"/>
            <a:r>
              <a:rPr lang="ru-RU" smtClean="0"/>
              <a:t>Третій рівень</a:t>
            </a:r>
          </a:p>
          <a:p>
            <a:pPr lvl="3"/>
            <a:r>
              <a:rPr lang="ru-RU" smtClean="0"/>
              <a:t>Четвертий рівень</a:t>
            </a:r>
          </a:p>
          <a:p>
            <a:pPr lvl="4"/>
            <a:r>
              <a:rPr lang="ru-RU" smtClean="0"/>
              <a:t>П'ятий рівень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4947" y="2361713"/>
            <a:ext cx="4038600" cy="4104360"/>
          </a:xfrm>
          <a:solidFill>
            <a:schemeClr val="bg1">
              <a:alpha val="69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ru-RU" smtClean="0"/>
            </a:lvl1pPr>
            <a:lvl2pPr>
              <a:defRPr lang="ru-RU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lvl="0"/>
            <a:r>
              <a:rPr lang="ru-RU" smtClean="0"/>
              <a:t>Зразок тексту</a:t>
            </a:r>
          </a:p>
          <a:p>
            <a:pPr lvl="1"/>
            <a:r>
              <a:rPr lang="ru-RU" smtClean="0"/>
              <a:t>Другий рівень</a:t>
            </a:r>
          </a:p>
          <a:p>
            <a:pPr lvl="2"/>
            <a:r>
              <a:rPr lang="ru-RU" smtClean="0"/>
              <a:t>Третій рівень</a:t>
            </a:r>
          </a:p>
          <a:p>
            <a:pPr lvl="3"/>
            <a:r>
              <a:rPr lang="ru-RU" smtClean="0"/>
              <a:t>Четвертий рівень</a:t>
            </a:r>
          </a:p>
          <a:p>
            <a:pPr lvl="4"/>
            <a:r>
              <a:rPr lang="ru-RU" smtClean="0"/>
              <a:t>П'ятий рівень</a:t>
            </a:r>
            <a:endParaRPr lang="ru-RU" dirty="0"/>
          </a:p>
        </p:txBody>
      </p:sp>
      <p:grpSp>
        <p:nvGrpSpPr>
          <p:cNvPr id="25" name="Группа 24"/>
          <p:cNvGrpSpPr/>
          <p:nvPr userDrawn="1"/>
        </p:nvGrpSpPr>
        <p:grpSpPr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6" name="Овал 25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8" name="Прямая соединительная линия 27"/>
            <p:cNvCxnSpPr>
              <a:stCxn id="27" idx="0"/>
              <a:endCxn id="27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Овал 28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8" name="Группа 37"/>
          <p:cNvGrpSpPr/>
          <p:nvPr userDrawn="1"/>
        </p:nvGrpSpPr>
        <p:grpSpPr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39" name="Овал 38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1" name="Прямая соединительная линия 40"/>
            <p:cNvCxnSpPr>
              <a:stCxn id="40" idx="0"/>
              <a:endCxn id="40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Овал 41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1" name="Группа 50"/>
          <p:cNvGrpSpPr/>
          <p:nvPr userDrawn="1"/>
        </p:nvGrpSpPr>
        <p:grpSpPr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52" name="Овал 51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4" name="Прямая соединительная линия 53"/>
            <p:cNvCxnSpPr>
              <a:stCxn id="53" idx="0"/>
              <a:endCxn id="53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1038342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 userDrawn="1"/>
        </p:nvGrpSpPr>
        <p:grpSpPr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6" name="Полилиния 5"/>
            <p:cNvSpPr/>
            <p:nvPr/>
          </p:nvSpPr>
          <p:spPr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90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олилиния 6"/>
            <p:cNvSpPr/>
            <p:nvPr/>
          </p:nvSpPr>
          <p:spPr>
            <a:xfrm rot="6303356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36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6394068" y="481180"/>
              <a:ext cx="2749932" cy="3166048"/>
              <a:chOff x="6394068" y="481180"/>
              <a:chExt cx="2749932" cy="3166048"/>
            </a:xfrm>
            <a:effectLst>
              <a:outerShdw blurRad="139700" dist="1143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0" name="Полилиния 19"/>
              <p:cNvSpPr/>
              <p:nvPr/>
            </p:nvSpPr>
            <p:spPr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Полилиния 20"/>
              <p:cNvSpPr/>
              <p:nvPr/>
            </p:nvSpPr>
            <p:spPr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9" name="Группа 8"/>
            <p:cNvGrpSpPr/>
            <p:nvPr/>
          </p:nvGrpSpPr>
          <p:grpSpPr>
            <a:xfrm>
              <a:off x="6804247" y="2989943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8" name="Полилиния 17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Полилиния 18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0" name="Группа 9"/>
            <p:cNvGrpSpPr/>
            <p:nvPr/>
          </p:nvGrpSpPr>
          <p:grpSpPr>
            <a:xfrm>
              <a:off x="185390" y="3243716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1" name="Группа 10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6" name="Полилиния 15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7" name="Полилиния 16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4" name="Полилиния 13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5" name="Полилиния 14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3" name="Полилиния 12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grpSp>
        <p:nvGrpSpPr>
          <p:cNvPr id="22" name="Группа 21"/>
          <p:cNvGrpSpPr/>
          <p:nvPr userDrawn="1"/>
        </p:nvGrpSpPr>
        <p:grpSpPr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3" name="Овал 22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>
              <a:stCxn id="24" idx="0"/>
              <a:endCxn id="24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Овал 25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 userDrawn="1"/>
        </p:nvGrpSpPr>
        <p:grpSpPr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36" name="Овал 35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8" name="Прямая соединительная линия 37"/>
            <p:cNvCxnSpPr>
              <a:stCxn id="37" idx="0"/>
              <a:endCxn id="37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Овал 38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 userDrawn="1"/>
        </p:nvGrpSpPr>
        <p:grpSpPr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49" name="Овал 48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50" idx="0"/>
              <a:endCxn id="50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Овал 51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392644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 userDrawn="1"/>
        </p:nvGrpSpPr>
        <p:grpSpPr>
          <a:xfrm>
            <a:off x="-89897" y="-27384"/>
            <a:ext cx="9298389" cy="8086773"/>
            <a:chOff x="-89897" y="0"/>
            <a:chExt cx="9298389" cy="8086773"/>
          </a:xfrm>
        </p:grpSpPr>
        <p:sp>
          <p:nvSpPr>
            <p:cNvPr id="9" name="Полилиния 8"/>
            <p:cNvSpPr/>
            <p:nvPr/>
          </p:nvSpPr>
          <p:spPr>
            <a:xfrm flipV="1">
              <a:off x="-36512" y="4592248"/>
              <a:ext cx="9245004" cy="2381122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65100" dist="1270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4200000"/>
              </a:lightRig>
            </a:scene3d>
            <a:sp3d prstMaterial="metal">
              <a:bevelT w="234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 rot="15296644" flipV="1">
              <a:off x="2494221" y="1711164"/>
              <a:ext cx="3791491" cy="8959727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7200000"/>
              </a:lightRig>
            </a:scene3d>
            <a:sp3d prstMaterial="metal">
              <a:bevelT w="23495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" name="Группа 10"/>
            <p:cNvGrpSpPr/>
            <p:nvPr/>
          </p:nvGrpSpPr>
          <p:grpSpPr>
            <a:xfrm flipH="1">
              <a:off x="5256810" y="2236468"/>
              <a:ext cx="3590585" cy="5620207"/>
              <a:chOff x="185390" y="3243716"/>
              <a:chExt cx="3590585" cy="5620207"/>
            </a:xfrm>
            <a:effectLst>
              <a:outerShdw blurRad="241300" dist="1270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5" name="Группа 14"/>
              <p:cNvGrpSpPr/>
              <p:nvPr/>
            </p:nvGrpSpPr>
            <p:grpSpPr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20" name="Полилиния 19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1" name="Полилиния 20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6" name="Группа 15"/>
              <p:cNvGrpSpPr/>
              <p:nvPr/>
            </p:nvGrpSpPr>
            <p:grpSpPr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8" name="Полилиния 17"/>
                <p:cNvSpPr/>
                <p:nvPr/>
              </p:nvSpPr>
              <p:spPr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9" name="Полилиния 18"/>
                <p:cNvSpPr/>
                <p:nvPr/>
              </p:nvSpPr>
              <p:spPr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/>
                  <a:lightRig rig="threePt" dir="t">
                    <a:rot lat="0" lon="0" rev="3600000"/>
                  </a:lightRig>
                </a:scene3d>
                <a:sp3d prstMaterial="metal">
                  <a:bevelT w="2349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7" name="Полилиния 16"/>
              <p:cNvSpPr/>
              <p:nvPr/>
            </p:nvSpPr>
            <p:spPr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0" y="0"/>
              <a:ext cx="1935357" cy="2630356"/>
              <a:chOff x="6804247" y="2989943"/>
              <a:chExt cx="1935357" cy="2630356"/>
            </a:xfrm>
            <a:effectLst>
              <a:outerShdw blurRad="1524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3" name="Полилиния 12"/>
              <p:cNvSpPr/>
              <p:nvPr/>
            </p:nvSpPr>
            <p:spPr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" name="Полилиния 13"/>
              <p:cNvSpPr/>
              <p:nvPr/>
            </p:nvSpPr>
            <p:spPr>
              <a:xfrm rot="16513135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3600000"/>
                </a:lightRig>
              </a:scene3d>
              <a:sp3d prstMaterial="metal">
                <a:bevelT w="23495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51" y="5568676"/>
            <a:ext cx="6132883" cy="10286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defRPr>
            </a:lvl1pPr>
          </a:lstStyle>
          <a:p>
            <a:pPr lvl="0"/>
            <a:r>
              <a:rPr lang="ru-RU" smtClean="0"/>
              <a:t>Зразок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3528" y="32231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Клацніть піктограму, щоб додати зображення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168" y="332656"/>
            <a:ext cx="2872691" cy="4139935"/>
          </a:xfrm>
          <a:solidFill>
            <a:schemeClr val="bg1">
              <a:alpha val="64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Зразок тексту</a:t>
            </a:r>
          </a:p>
        </p:txBody>
      </p:sp>
      <p:grpSp>
        <p:nvGrpSpPr>
          <p:cNvPr id="22" name="Группа 21"/>
          <p:cNvGrpSpPr/>
          <p:nvPr userDrawn="1"/>
        </p:nvGrpSpPr>
        <p:grpSpPr>
          <a:xfrm rot="7987570">
            <a:off x="7841083" y="4568725"/>
            <a:ext cx="307901" cy="450659"/>
            <a:chOff x="2857488" y="4883951"/>
            <a:chExt cx="571504" cy="903297"/>
          </a:xfrm>
        </p:grpSpPr>
        <p:sp>
          <p:nvSpPr>
            <p:cNvPr id="23" name="Овал 22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>
              <a:hlinkClick r:id="" action="ppaction://hlinkshowjump?jump=next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>
              <a:stCxn id="24" idx="0"/>
              <a:endCxn id="24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Овал 25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 userDrawn="1"/>
        </p:nvGrpSpPr>
        <p:grpSpPr>
          <a:xfrm rot="13759740">
            <a:off x="6215520" y="5070422"/>
            <a:ext cx="307901" cy="450659"/>
            <a:chOff x="2857488" y="4883951"/>
            <a:chExt cx="571504" cy="903297"/>
          </a:xfrm>
        </p:grpSpPr>
        <p:sp>
          <p:nvSpPr>
            <p:cNvPr id="36" name="Овал 35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>
              <a:hlinkClick r:id="" action="ppaction://hlinkshowjump?jump=previousslide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8" name="Прямая соединительная линия 37"/>
            <p:cNvCxnSpPr>
              <a:stCxn id="37" idx="0"/>
              <a:endCxn id="37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Овал 38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 userDrawn="1"/>
        </p:nvGrpSpPr>
        <p:grpSpPr>
          <a:xfrm rot="4965394">
            <a:off x="8607831" y="6294716"/>
            <a:ext cx="307901" cy="450659"/>
            <a:chOff x="2857488" y="4883951"/>
            <a:chExt cx="571504" cy="903297"/>
          </a:xfrm>
        </p:grpSpPr>
        <p:sp>
          <p:nvSpPr>
            <p:cNvPr id="49" name="Овал 48"/>
            <p:cNvSpPr/>
            <p:nvPr/>
          </p:nvSpPr>
          <p:spPr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>
              <a:hlinkClick r:id="" action="ppaction://hlinkshowjump?jump=endshow"/>
            </p:cNvPr>
            <p:cNvSpPr/>
            <p:nvPr/>
          </p:nvSpPr>
          <p:spPr>
            <a:xfrm>
              <a:off x="2857488" y="5000636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plastic">
              <a:bevelT w="2603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50" idx="0"/>
              <a:endCxn id="50" idx="4"/>
            </p:cNvCxnSpPr>
            <p:nvPr/>
          </p:nvCxnSpPr>
          <p:spPr>
            <a:xfrm rot="16200000" flipH="1">
              <a:off x="2750331" y="5393545"/>
              <a:ext cx="78581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Овал 51"/>
            <p:cNvSpPr/>
            <p:nvPr/>
          </p:nvSpPr>
          <p:spPr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96731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chemeClr val="bg1"/>
            </a:gs>
            <a:gs pos="99000">
              <a:schemeClr val="accent3">
                <a:lumMod val="86000"/>
                <a:lumOff val="14000"/>
              </a:schemeClr>
            </a:gs>
          </a:gsLst>
          <a:lin ang="21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5292F-CDC4-4C2A-91D3-FE4AEA0F8F35}" type="datetimeFigureOut">
              <a:rPr lang="ru-RU" smtClean="0"/>
              <a:pPr/>
              <a:t>28.12.2014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74FA0-DE96-4D37-9B96-70834AE17CC2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875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7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3286116" y="857232"/>
            <a:ext cx="564360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1.3. Економічний механізм господарювання в аграрному середовищі </a:t>
            </a:r>
            <a:endParaRPr lang="ru-RU" sz="44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968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8858312" cy="1224136"/>
          </a:xfrm>
        </p:spPr>
        <p:txBody>
          <a:bodyPr>
            <a:noAutofit/>
          </a:bodyPr>
          <a:lstStyle/>
          <a:p>
            <a:pPr algn="l"/>
            <a:r>
              <a:rPr lang="uk-UA" sz="2400" dirty="0" smtClean="0"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ГОСПОДАРСЬКИЙ РОЗРАХУНОК В СІЛЬСЬКОГОСПОДАРСЬКИХ ПІДПРИЄМСТВАХ І ОБ’ЄДНАННЯХ</a:t>
            </a:r>
            <a:endParaRPr lang="ru-RU" sz="2400" dirty="0"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1500174"/>
            <a:ext cx="8643998" cy="5143536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endParaRPr lang="uk-UA" sz="3800" b="1" i="1" smtClean="0"/>
          </a:p>
          <a:p>
            <a:pPr marL="0" indent="0" algn="just">
              <a:buNone/>
            </a:pPr>
            <a:r>
              <a:rPr lang="uk-UA" sz="3800" b="1" i="1" smtClean="0"/>
              <a:t>Господарський </a:t>
            </a:r>
            <a:r>
              <a:rPr lang="uk-UA" sz="3800" b="1" i="1" dirty="0" smtClean="0"/>
              <a:t>розрахунок</a:t>
            </a:r>
            <a:r>
              <a:rPr lang="uk-UA" sz="3800" b="1" dirty="0" smtClean="0"/>
              <a:t> </a:t>
            </a:r>
            <a:r>
              <a:rPr lang="uk-UA" sz="3800" dirty="0" smtClean="0"/>
              <a:t>– метод раціонального ведення господарства, що ґрунтується на порівнянні в грошовій формі витрат і результатів виробничої діяльності. Він вимагає відшкодування всіх витрат й одержання максимального прибутку, який забезпечує необхідні темпи розширеного відтворення виробництва, матеріальну заінтересованість працівників підприємства у збільшенні виробництва продукції та підвищенні її рентабельності.</a:t>
            </a:r>
            <a:endParaRPr lang="ru-RU" sz="3800" dirty="0" smtClean="0"/>
          </a:p>
          <a:p>
            <a:pPr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sz="3400" dirty="0" smtClean="0"/>
              <a:t>Госпрозрахунок стосується не тільки підприємства в цілому, але і окремих його підрозділів та працівників. </a:t>
            </a:r>
          </a:p>
          <a:p>
            <a:pPr marL="0" indent="0" algn="just">
              <a:buNone/>
            </a:pPr>
            <a:endParaRPr lang="uk-UA" sz="3300" dirty="0" smtClean="0"/>
          </a:p>
          <a:p>
            <a:pPr marL="0" indent="0" algn="just">
              <a:buNone/>
            </a:pPr>
            <a:r>
              <a:rPr lang="uk-UA" sz="3300" b="1" dirty="0" smtClean="0"/>
              <a:t>Розрізняють: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uk-UA" sz="3300" b="1" dirty="0" smtClean="0"/>
              <a:t> загальногосподарський госпрозрахунок;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uk-UA" sz="3300" b="1" dirty="0" smtClean="0"/>
              <a:t> внутрігосподарський госпрозрахунок.</a:t>
            </a:r>
            <a:endParaRPr lang="ru-RU" sz="3300" b="1" dirty="0" smtClean="0"/>
          </a:p>
          <a:p>
            <a:pPr marL="0" indent="0" algn="just">
              <a:buNone/>
            </a:pPr>
            <a:endParaRPr lang="uk-UA" i="1" dirty="0" smtClean="0"/>
          </a:p>
          <a:p>
            <a:pPr marL="0" indent="0" algn="just">
              <a:buNone/>
            </a:pPr>
            <a:r>
              <a:rPr lang="uk-UA" b="1" i="1" dirty="0" smtClean="0"/>
              <a:t>Загальногосподарський розрахунок</a:t>
            </a:r>
            <a:r>
              <a:rPr lang="uk-UA" b="1" dirty="0" smtClean="0"/>
              <a:t> спрямований на вирішення основних питань організації та управління виробництвом по підприємству в цілому, тобто відносини з державою, іншими підприємствами і установами.</a:t>
            </a:r>
            <a:endParaRPr lang="ru-RU" b="1" dirty="0" smtClean="0"/>
          </a:p>
          <a:p>
            <a:pPr marL="0" indent="0" algn="just">
              <a:buNone/>
            </a:pPr>
            <a:endParaRPr lang="uk-UA" i="1" dirty="0" smtClean="0"/>
          </a:p>
          <a:p>
            <a:pPr marL="0" indent="0" algn="just">
              <a:buNone/>
            </a:pPr>
            <a:r>
              <a:rPr lang="uk-UA" b="1" i="1" dirty="0" smtClean="0"/>
              <a:t>Внутрігосподарський розрахунок</a:t>
            </a:r>
            <a:r>
              <a:rPr lang="uk-UA" b="1" dirty="0" smtClean="0"/>
              <a:t> на підприємствах означає організацію внутрішніх відносин, тобто керівництва з підрозділами та окремими працівниками, підрозділів між собою.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89777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8858312" cy="1224136"/>
          </a:xfrm>
        </p:spPr>
        <p:txBody>
          <a:bodyPr>
            <a:noAutofit/>
          </a:bodyPr>
          <a:lstStyle/>
          <a:p>
            <a:pPr algn="l"/>
            <a:r>
              <a:rPr lang="uk-UA" sz="2400" dirty="0" smtClean="0"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ГОСПОДАРСЬКИЙ РОЗРАХУНОК В СІЛЬСЬКОГОСПОДАРСЬКИХ ПІДПРИЄМСТВАХ І ОБ’ЄДНАННЯХ</a:t>
            </a:r>
            <a:endParaRPr lang="ru-RU" sz="2400" dirty="0"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1643050"/>
            <a:ext cx="8858312" cy="500066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uk-UA" sz="9600" b="1" dirty="0" smtClean="0"/>
              <a:t>Основні принципи господарського розрахунку:</a:t>
            </a:r>
          </a:p>
          <a:p>
            <a:pPr lvl="0"/>
            <a:endParaRPr lang="uk-UA" sz="3500" i="1" dirty="0" smtClean="0"/>
          </a:p>
          <a:p>
            <a:pPr marL="180975" lvl="0" indent="-180975" algn="just"/>
            <a:r>
              <a:rPr lang="uk-UA" sz="7200" b="1" i="1" dirty="0" smtClean="0"/>
              <a:t>Свобода господарської діяльності</a:t>
            </a:r>
            <a:r>
              <a:rPr lang="uk-UA" sz="7200" b="1" dirty="0" smtClean="0"/>
              <a:t> </a:t>
            </a:r>
            <a:r>
              <a:rPr lang="uk-UA" sz="7200" dirty="0" smtClean="0"/>
              <a:t>товаровиробників тобто право самостійно вирішувати питання організації виробництва;</a:t>
            </a:r>
            <a:endParaRPr lang="ru-RU" sz="7200" dirty="0" smtClean="0"/>
          </a:p>
          <a:p>
            <a:pPr marL="180975" indent="-180975" algn="just">
              <a:buNone/>
            </a:pPr>
            <a:r>
              <a:rPr lang="uk-UA" sz="7200" b="1" dirty="0" smtClean="0"/>
              <a:t> </a:t>
            </a:r>
            <a:endParaRPr lang="ru-RU" sz="7200" b="1" dirty="0" smtClean="0"/>
          </a:p>
          <a:p>
            <a:pPr marL="180975" lvl="0" indent="-180975" algn="just"/>
            <a:r>
              <a:rPr lang="uk-UA" sz="7200" b="1" i="1" dirty="0" smtClean="0"/>
              <a:t>Окупність витрат</a:t>
            </a:r>
            <a:r>
              <a:rPr lang="uk-UA" sz="7200" b="1" dirty="0" smtClean="0"/>
              <a:t> </a:t>
            </a:r>
            <a:r>
              <a:rPr lang="uk-UA" sz="7200" dirty="0" smtClean="0"/>
              <a:t>тобто така організація виробництва, при якій надходження від реалізації продукції та інші надходження відшкодовують усі витрати, а за рахунок прибутку, що залишився, можна було б забезпечити розширене відтворення, матеріальне заохочення працівників і створити резервні фонди;</a:t>
            </a:r>
            <a:endParaRPr lang="ru-RU" sz="7200" dirty="0" smtClean="0"/>
          </a:p>
          <a:p>
            <a:pPr marL="180975" indent="-180975" algn="just">
              <a:buNone/>
            </a:pPr>
            <a:r>
              <a:rPr lang="uk-UA" sz="7200" b="1" dirty="0" smtClean="0"/>
              <a:t> </a:t>
            </a:r>
            <a:endParaRPr lang="ru-RU" sz="7200" b="1" dirty="0" smtClean="0"/>
          </a:p>
          <a:p>
            <a:pPr marL="180975" lvl="0" indent="-180975" algn="just"/>
            <a:r>
              <a:rPr lang="uk-UA" sz="7200" b="1" i="1" dirty="0" smtClean="0"/>
              <a:t>Матеріальна заінтересованість</a:t>
            </a:r>
            <a:r>
              <a:rPr lang="uk-UA" sz="7200" b="1" dirty="0" smtClean="0"/>
              <a:t> </a:t>
            </a:r>
            <a:r>
              <a:rPr lang="uk-UA" sz="7200" dirty="0" smtClean="0"/>
              <a:t>підприємства в цілому та його працівників у результатах виробництва;</a:t>
            </a:r>
            <a:endParaRPr lang="ru-RU" sz="7200" dirty="0" smtClean="0"/>
          </a:p>
          <a:p>
            <a:pPr marL="180975" indent="-180975" algn="just">
              <a:buNone/>
            </a:pPr>
            <a:r>
              <a:rPr lang="uk-UA" sz="7200" b="1" dirty="0" smtClean="0"/>
              <a:t> </a:t>
            </a:r>
            <a:endParaRPr lang="ru-RU" sz="7200" b="1" dirty="0" smtClean="0"/>
          </a:p>
          <a:p>
            <a:pPr marL="180975" lvl="0" indent="-180975" algn="just"/>
            <a:r>
              <a:rPr lang="uk-UA" sz="7200" b="1" i="1" dirty="0" smtClean="0"/>
              <a:t>Матеріальна відповідальність</a:t>
            </a:r>
            <a:r>
              <a:rPr lang="uk-UA" sz="7200" b="1" dirty="0" smtClean="0"/>
              <a:t> </a:t>
            </a:r>
            <a:r>
              <a:rPr lang="uk-UA" sz="7200" dirty="0" smtClean="0"/>
              <a:t>підприємства перед державними установами та іншими підприємствами за виконання договірних зобов’язань, використання і своєчасне повернення кредитів банкам чи іншим інвесторам;</a:t>
            </a:r>
            <a:endParaRPr lang="ru-RU" sz="7200" dirty="0" smtClean="0"/>
          </a:p>
          <a:p>
            <a:pPr marL="180975" indent="-180975" algn="just">
              <a:buNone/>
            </a:pPr>
            <a:r>
              <a:rPr lang="uk-UA" sz="7200" b="1" dirty="0" smtClean="0"/>
              <a:t> </a:t>
            </a:r>
            <a:endParaRPr lang="ru-RU" sz="7200" b="1" dirty="0" smtClean="0"/>
          </a:p>
          <a:p>
            <a:pPr marL="180975" lvl="0" indent="-180975" algn="just"/>
            <a:r>
              <a:rPr lang="uk-UA" sz="7200" b="1" i="1" dirty="0" smtClean="0"/>
              <a:t>Контроль за господарською і фінансовою діяльністю підприємства</a:t>
            </a:r>
            <a:r>
              <a:rPr lang="uk-UA" sz="7200" b="1" dirty="0" smtClean="0"/>
              <a:t> </a:t>
            </a:r>
            <a:r>
              <a:rPr lang="uk-UA" sz="7200" dirty="0" smtClean="0"/>
              <a:t>з боку державних установ та органів, щоб запобігти марнотратству і безгосподарності. </a:t>
            </a:r>
            <a:endParaRPr lang="ru-RU" sz="7200" dirty="0" smtClean="0"/>
          </a:p>
          <a:p>
            <a:pPr marL="0" indent="0" algn="just">
              <a:buNone/>
            </a:pPr>
            <a:endParaRPr lang="uk-UA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8977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8858312" cy="1224136"/>
          </a:xfrm>
        </p:spPr>
        <p:txBody>
          <a:bodyPr>
            <a:noAutofit/>
          </a:bodyPr>
          <a:lstStyle/>
          <a:p>
            <a:pPr algn="l"/>
            <a:r>
              <a:rPr lang="uk-UA" sz="2400" dirty="0" smtClean="0"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ГОСПОДАРСЬКИЙ РОЗРАХУНОК В СІЛЬСЬКОГОСПОДАРСЬКИХ ПІДПРИЄМСТВАХ І ОБ’ЄДНАННЯХ</a:t>
            </a:r>
            <a:endParaRPr lang="ru-RU" sz="2400" dirty="0"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1643050"/>
            <a:ext cx="8858312" cy="50006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1800" i="1" dirty="0" smtClean="0"/>
              <a:t>Основне завдання </a:t>
            </a:r>
            <a:r>
              <a:rPr lang="uk-UA" sz="1800" b="1" i="1" dirty="0" smtClean="0"/>
              <a:t>внутрігосподарського розрахунку</a:t>
            </a:r>
            <a:r>
              <a:rPr lang="uk-UA" sz="1800" b="1" dirty="0" smtClean="0"/>
              <a:t> </a:t>
            </a:r>
            <a:r>
              <a:rPr lang="uk-UA" sz="1800" dirty="0" smtClean="0"/>
              <a:t>– залучення до боротьби за економію коштів, підвищення продуктивності праці та ефективності використання засобів виробництва, зростання врожайності с.-г. культур і продуктивності худоби.</a:t>
            </a:r>
          </a:p>
          <a:p>
            <a:pPr>
              <a:buNone/>
            </a:pPr>
            <a:endParaRPr lang="uk-UA" sz="1600" b="1" dirty="0" smtClean="0"/>
          </a:p>
          <a:p>
            <a:pPr>
              <a:buNone/>
            </a:pPr>
            <a:r>
              <a:rPr lang="uk-UA" sz="1600" b="1" dirty="0" smtClean="0"/>
              <a:t>Для впровадження внутрігосподарського розрахунку потрібно здійснити такі заходи:</a:t>
            </a:r>
          </a:p>
          <a:p>
            <a:pPr>
              <a:buNone/>
            </a:pPr>
            <a:endParaRPr lang="ru-RU" sz="1200" b="1" dirty="0" smtClean="0"/>
          </a:p>
          <a:p>
            <a:pPr marL="180975" lvl="0" indent="-180975"/>
            <a:r>
              <a:rPr lang="uk-UA" sz="1600" b="1" dirty="0" smtClean="0"/>
              <a:t>удосконалити організаційну структуру підприємства;</a:t>
            </a:r>
            <a:endParaRPr lang="ru-RU" sz="1600" b="1" dirty="0" smtClean="0"/>
          </a:p>
          <a:p>
            <a:pPr marL="180975" lvl="0" indent="-180975"/>
            <a:r>
              <a:rPr lang="uk-UA" sz="1600" b="1" dirty="0" smtClean="0"/>
              <a:t>визначити склад госпрозрахункових підрозділів, порядок їхніх взаємовідносин, права та обов’язки керівників і окремих працівників;</a:t>
            </a:r>
            <a:endParaRPr lang="ru-RU" sz="1600" b="1" dirty="0" smtClean="0"/>
          </a:p>
          <a:p>
            <a:pPr marL="180975" lvl="0" indent="-180975"/>
            <a:r>
              <a:rPr lang="uk-UA" sz="1600" b="1" dirty="0" smtClean="0"/>
              <a:t>закріпити необхідні засоби виробництва за кожним підрозділом відповідно до їх спеціалізації;</a:t>
            </a:r>
            <a:endParaRPr lang="ru-RU" sz="1600" b="1" dirty="0" smtClean="0"/>
          </a:p>
          <a:p>
            <a:pPr marL="180975" lvl="0" indent="-180975"/>
            <a:r>
              <a:rPr lang="uk-UA" sz="1600" b="1" dirty="0" smtClean="0"/>
              <a:t>уточнити склад працівників у кожному підрозділі;</a:t>
            </a:r>
            <a:endParaRPr lang="ru-RU" sz="1600" b="1" dirty="0" smtClean="0"/>
          </a:p>
          <a:p>
            <a:pPr marL="180975" lvl="0" indent="-180975"/>
            <a:r>
              <a:rPr lang="uk-UA" sz="1600" b="1" dirty="0" smtClean="0"/>
              <a:t>упорядкувати систему різних форм і нормативів;</a:t>
            </a:r>
            <a:endParaRPr lang="ru-RU" sz="1600" b="1" dirty="0" smtClean="0"/>
          </a:p>
          <a:p>
            <a:pPr marL="180975" lvl="0" indent="-180975"/>
            <a:r>
              <a:rPr lang="uk-UA" sz="1600" b="1" dirty="0" smtClean="0"/>
              <a:t>розробити в кожному підрозділі обґрунтоване госпрозрахункове завдання;</a:t>
            </a:r>
            <a:endParaRPr lang="ru-RU" sz="1600" b="1" dirty="0" smtClean="0"/>
          </a:p>
          <a:p>
            <a:pPr marL="180975" lvl="0" indent="-180975"/>
            <a:r>
              <a:rPr lang="uk-UA" sz="1600" b="1" dirty="0" smtClean="0"/>
              <a:t>організувати у кожному підрозділі по кожному виду продукції своєчасний і достовірний облік робіт, продукції і витрат;</a:t>
            </a:r>
            <a:endParaRPr lang="ru-RU" sz="1600" b="1" dirty="0" smtClean="0"/>
          </a:p>
          <a:p>
            <a:pPr marL="180975" lvl="0" indent="-180975"/>
            <a:r>
              <a:rPr lang="uk-UA" sz="1600" b="1" dirty="0" smtClean="0"/>
              <a:t>здійснювати протягом року оперативний контроль і аналіз виконання планових завдань кожним підрозділом;</a:t>
            </a:r>
            <a:endParaRPr lang="ru-RU" sz="1600" b="1" dirty="0" smtClean="0"/>
          </a:p>
          <a:p>
            <a:pPr marL="180975" lvl="0" indent="-180975"/>
            <a:r>
              <a:rPr lang="uk-UA" sz="1600" b="1" dirty="0" smtClean="0"/>
              <a:t>забезпечити матеріальну заінтересованість та відповідальність підрозділів і окремих працівників за результати роботи.</a:t>
            </a:r>
            <a:endParaRPr lang="ru-RU" sz="1600" b="1" dirty="0" smtClean="0"/>
          </a:p>
          <a:p>
            <a:pPr marL="0" indent="0" algn="just">
              <a:buNone/>
            </a:pPr>
            <a:endParaRPr lang="ru-RU" sz="1600" dirty="0" smtClean="0"/>
          </a:p>
          <a:p>
            <a:pPr marL="0" indent="0" algn="just">
              <a:buNone/>
            </a:pPr>
            <a:endParaRPr lang="uk-UA" sz="3500" i="1" dirty="0" smtClean="0"/>
          </a:p>
          <a:p>
            <a:pPr marL="0" indent="0" algn="just">
              <a:buNone/>
            </a:pPr>
            <a:endParaRPr lang="uk-UA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89777486"/>
      </p:ext>
    </p:extLst>
  </p:cSld>
  <p:clrMapOvr>
    <a:masterClrMapping/>
  </p:clrMapOvr>
</p:sld>
</file>

<file path=ppt/theme/theme1.xml><?xml version="1.0" encoding="utf-8"?>
<a:theme xmlns:a="http://schemas.openxmlformats.org/drawingml/2006/main" name="TS102023626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2B83829-F2B3-479F-8406-B66CE293D4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TS102023626</Template>
  <TotalTime>28</TotalTime>
  <Words>312</Words>
  <Application>Microsoft Office PowerPoint</Application>
  <PresentationFormat>Екран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5" baseType="lpstr">
      <vt:lpstr>TS102023626</vt:lpstr>
      <vt:lpstr>Слайд 1</vt:lpstr>
      <vt:lpstr>ГОСПОДАРСЬКИЙ РОЗРАХУНОК В СІЛЬСЬКОГОСПОДАРСЬКИХ ПІДПРИЄМСТВАХ І ОБ’ЄДНАННЯХ</vt:lpstr>
      <vt:lpstr>ГОСПОДАРСЬКИЙ РОЗРАХУНОК В СІЛЬСЬКОГОСПОДАРСЬКИХ ПІДПРИЄМСТВАХ І ОБ’ЄДНАННЯХ</vt:lpstr>
      <vt:lpstr>ГОСПОДАРСЬКИЙ РОЗРАХУНОК В СІЛЬСЬКОГОСПОДАРСЬКИХ ПІДПРИЄМСТВАХ І ОБ’ЄДНАННЯХ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Юра</dc:creator>
  <cp:lastModifiedBy>Юра</cp:lastModifiedBy>
  <cp:revision>5</cp:revision>
  <dcterms:created xsi:type="dcterms:W3CDTF">2014-12-28T12:04:17Z</dcterms:created>
  <dcterms:modified xsi:type="dcterms:W3CDTF">2014-12-28T12:34:05Z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TC020236269991</vt:lpwstr>
  </property>
</Properties>
</file>