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9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5759D"/>
    <a:srgbClr val="4B9600"/>
    <a:srgbClr val="366C00"/>
    <a:srgbClr val="E8E8E8"/>
    <a:srgbClr val="B92D14"/>
    <a:srgbClr val="4D4D4D"/>
    <a:srgbClr val="35B19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 autoAdjust="0"/>
    <p:restoredTop sz="95596" autoAdjust="0"/>
  </p:normalViewPr>
  <p:slideViewPr>
    <p:cSldViewPr>
      <p:cViewPr>
        <p:scale>
          <a:sx n="100" d="100"/>
          <a:sy n="100" d="100"/>
        </p:scale>
        <p:origin x="-201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34F3B-229E-4D28-B7C0-536EEC04D08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DBB1F-2604-4D0A-B25B-A1ADAF3F29C2}">
      <dgm:prSet phldrT="[Текст]"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Відрядно-</a:t>
          </a:r>
          <a:r>
            <a:rPr lang="uk-UA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</a:t>
          </a:r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еміальна система</a:t>
          </a:r>
          <a:endParaRPr lang="ru-RU" b="1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FF9F5B-EA5F-45D8-8F2A-D96E1D55BCDF}" type="parTrans" cxnId="{D39E0675-4ED1-49AE-AD01-C3A3CCBAF2C2}">
      <dgm:prSet/>
      <dgm:spPr/>
      <dgm:t>
        <a:bodyPr/>
        <a:lstStyle/>
        <a:p>
          <a:endParaRPr lang="ru-RU"/>
        </a:p>
      </dgm:t>
    </dgm:pt>
    <dgm:pt modelId="{24D6D900-CFF8-4DB6-BC5C-3BF86C996B5D}" type="sibTrans" cxnId="{D39E0675-4ED1-49AE-AD01-C3A3CCBAF2C2}">
      <dgm:prSet/>
      <dgm:spPr/>
      <dgm:t>
        <a:bodyPr/>
        <a:lstStyle/>
        <a:p>
          <a:endParaRPr lang="ru-RU"/>
        </a:p>
      </dgm:t>
    </dgm:pt>
    <dgm:pt modelId="{547D9979-8B8C-4C52-BCA1-1001BE125E44}">
      <dgm:prSet phldrT="[Текст]"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Погодинно-преміальна система</a:t>
          </a:r>
          <a:endParaRPr lang="ru-RU" b="1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C98CA9-F19F-40E1-BAB5-184672E73B77}" type="parTrans" cxnId="{FF92A424-0EC2-4591-B5E8-553EB6D9CCAA}">
      <dgm:prSet/>
      <dgm:spPr/>
      <dgm:t>
        <a:bodyPr/>
        <a:lstStyle/>
        <a:p>
          <a:endParaRPr lang="ru-RU"/>
        </a:p>
      </dgm:t>
    </dgm:pt>
    <dgm:pt modelId="{AC60BA43-926B-408B-A7FE-CD98A32FB0A2}" type="sibTrans" cxnId="{FF92A424-0EC2-4591-B5E8-553EB6D9CCAA}">
      <dgm:prSet/>
      <dgm:spPr/>
      <dgm:t>
        <a:bodyPr/>
        <a:lstStyle/>
        <a:p>
          <a:endParaRPr lang="ru-RU"/>
        </a:p>
      </dgm:t>
    </dgm:pt>
    <dgm:pt modelId="{B83BEE41-94B6-4BE6-AD2E-6B706B4BCB50}">
      <dgm:prSet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366C00"/>
              </a:solidFill>
              <a:effectLst/>
            </a:rPr>
            <a:t>Проста погодинна система</a:t>
          </a:r>
          <a:endParaRPr lang="ru-RU" b="1" dirty="0">
            <a:solidFill>
              <a:srgbClr val="366C00"/>
            </a:solidFill>
            <a:effectLst/>
          </a:endParaRPr>
        </a:p>
      </dgm:t>
    </dgm:pt>
    <dgm:pt modelId="{FC149B9C-2E05-4665-B89A-C365B0DBC648}" type="parTrans" cxnId="{43DECC64-7C1E-4A5E-94B8-CC02A1CABE5D}">
      <dgm:prSet/>
      <dgm:spPr/>
      <dgm:t>
        <a:bodyPr/>
        <a:lstStyle/>
        <a:p>
          <a:endParaRPr lang="ru-RU"/>
        </a:p>
      </dgm:t>
    </dgm:pt>
    <dgm:pt modelId="{AA0C8742-B4C9-470A-B2EA-FB029391091C}" type="sibTrans" cxnId="{43DECC64-7C1E-4A5E-94B8-CC02A1CABE5D}">
      <dgm:prSet/>
      <dgm:spPr/>
      <dgm:t>
        <a:bodyPr/>
        <a:lstStyle/>
        <a:p>
          <a:endParaRPr lang="ru-RU"/>
        </a:p>
      </dgm:t>
    </dgm:pt>
    <dgm:pt modelId="{3FD1DBDF-F23D-41EF-866B-049E4F5346EE}">
      <dgm:prSet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Непряма відрядна система</a:t>
          </a:r>
          <a:endParaRPr lang="ru-RU" b="1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9FE2A6-2A64-4B15-8852-6A272100E5B9}" type="sibTrans" cxnId="{F1E9FE1A-3A91-4A7B-9E1A-4E6209650BB7}">
      <dgm:prSet/>
      <dgm:spPr/>
      <dgm:t>
        <a:bodyPr/>
        <a:lstStyle/>
        <a:p>
          <a:endParaRPr lang="ru-RU"/>
        </a:p>
      </dgm:t>
    </dgm:pt>
    <dgm:pt modelId="{03F4E5F1-0761-46E2-8B15-C62F69BEF95F}" type="parTrans" cxnId="{F1E9FE1A-3A91-4A7B-9E1A-4E6209650BB7}">
      <dgm:prSet/>
      <dgm:spPr/>
      <dgm:t>
        <a:bodyPr/>
        <a:lstStyle/>
        <a:p>
          <a:endParaRPr lang="ru-RU"/>
        </a:p>
      </dgm:t>
    </dgm:pt>
    <dgm:pt modelId="{7BA71370-8E3B-442B-A80D-2DFD7CFFB610}">
      <dgm:prSet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Колективно-акордна система</a:t>
          </a:r>
          <a:endParaRPr lang="ru-RU" b="1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B64984-6EF0-4BFE-9C82-3A9943FB766B}" type="parTrans" cxnId="{D3066B86-AE95-446B-A601-B8F29322FE81}">
      <dgm:prSet/>
      <dgm:spPr/>
      <dgm:t>
        <a:bodyPr/>
        <a:lstStyle/>
        <a:p>
          <a:endParaRPr lang="ru-RU"/>
        </a:p>
      </dgm:t>
    </dgm:pt>
    <dgm:pt modelId="{8CAF3C8C-A45D-407A-95EE-CD841D301A3B}" type="sibTrans" cxnId="{D3066B86-AE95-446B-A601-B8F29322FE81}">
      <dgm:prSet/>
      <dgm:spPr/>
      <dgm:t>
        <a:bodyPr/>
        <a:lstStyle/>
        <a:p>
          <a:endParaRPr lang="ru-RU"/>
        </a:p>
      </dgm:t>
    </dgm:pt>
    <dgm:pt modelId="{C18F2409-66E5-41BC-BCC2-01AC04BE74D1}">
      <dgm:prSet phldrT="[Текст]"/>
      <dgm:spPr>
        <a:noFill/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b="1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Пряма відрядна система</a:t>
          </a:r>
          <a:endParaRPr lang="ru-RU" b="1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98D1DA-5A50-4A28-BCAF-D301F7C0BEA7}" type="sibTrans" cxnId="{B986739F-8720-40DD-8014-22C3467B4582}">
      <dgm:prSet/>
      <dgm:spPr/>
      <dgm:t>
        <a:bodyPr/>
        <a:lstStyle/>
        <a:p>
          <a:endParaRPr lang="ru-RU"/>
        </a:p>
      </dgm:t>
    </dgm:pt>
    <dgm:pt modelId="{041BABD2-04D1-43E1-9DE0-E85A2094FDD1}" type="parTrans" cxnId="{B986739F-8720-40DD-8014-22C3467B4582}">
      <dgm:prSet/>
      <dgm:spPr/>
      <dgm:t>
        <a:bodyPr/>
        <a:lstStyle/>
        <a:p>
          <a:endParaRPr lang="ru-RU"/>
        </a:p>
      </dgm:t>
    </dgm:pt>
    <dgm:pt modelId="{318DF820-15EF-4F08-BE4F-BE05B2E68D11}" type="pres">
      <dgm:prSet presAssocID="{90034F3B-229E-4D28-B7C0-536EEC04D0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7BF596-E2B0-48B3-B36D-CCEC7AB408E4}" type="pres">
      <dgm:prSet presAssocID="{C18F2409-66E5-41BC-BCC2-01AC04BE74D1}" presName="linNode" presStyleCnt="0"/>
      <dgm:spPr/>
    </dgm:pt>
    <dgm:pt modelId="{4B7865E8-A44F-471F-9DB2-F110BE67B3A8}" type="pres">
      <dgm:prSet presAssocID="{C18F2409-66E5-41BC-BCC2-01AC04BE74D1}" presName="parentText" presStyleLbl="node1" presStyleIdx="0" presStyleCnt="6" custScaleX="51515" custLinFactX="-13131" custLinFactNeighborX="-100000" custLinFactNeighborY="-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5F29F-2650-4F96-B38D-A3F75DB1997C}" type="pres">
      <dgm:prSet presAssocID="{0898D1DA-5A50-4A28-BCAF-D301F7C0BEA7}" presName="sp" presStyleCnt="0"/>
      <dgm:spPr/>
    </dgm:pt>
    <dgm:pt modelId="{1FA6E261-3DEF-435F-86B1-76C20F4F9EB4}" type="pres">
      <dgm:prSet presAssocID="{974DBB1F-2604-4D0A-B25B-A1ADAF3F29C2}" presName="linNode" presStyleCnt="0"/>
      <dgm:spPr/>
    </dgm:pt>
    <dgm:pt modelId="{D9D50139-853C-4C90-A202-9ADAE8FF9626}" type="pres">
      <dgm:prSet presAssocID="{974DBB1F-2604-4D0A-B25B-A1ADAF3F29C2}" presName="parentText" presStyleLbl="node1" presStyleIdx="1" presStyleCnt="6" custScaleX="51515" custLinFactX="-13131" custLinFactNeighborX="-100000" custLinFactNeighborY="159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A4DBD-AD0B-42C0-9A57-7881DC14445F}" type="pres">
      <dgm:prSet presAssocID="{24D6D900-CFF8-4DB6-BC5C-3BF86C996B5D}" presName="sp" presStyleCnt="0"/>
      <dgm:spPr/>
    </dgm:pt>
    <dgm:pt modelId="{6D6392D4-1B54-487E-AE07-91D477FD58A3}" type="pres">
      <dgm:prSet presAssocID="{3FD1DBDF-F23D-41EF-866B-049E4F5346EE}" presName="linNode" presStyleCnt="0"/>
      <dgm:spPr/>
    </dgm:pt>
    <dgm:pt modelId="{31179116-06F5-4C98-85E5-77FE27DB30C3}" type="pres">
      <dgm:prSet presAssocID="{3FD1DBDF-F23D-41EF-866B-049E4F5346EE}" presName="parentText" presStyleLbl="node1" presStyleIdx="2" presStyleCnt="6" custScaleX="51515" custLinFactX="-13131" custLinFactNeighborX="-100000" custLinFactNeighborY="33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C284B-ED75-4283-A5E7-176F4CA61216}" type="pres">
      <dgm:prSet presAssocID="{439FE2A6-2A64-4B15-8852-6A272100E5B9}" presName="sp" presStyleCnt="0"/>
      <dgm:spPr/>
    </dgm:pt>
    <dgm:pt modelId="{FDAC2E31-53DA-4881-8DC8-B5A80781C82C}" type="pres">
      <dgm:prSet presAssocID="{B83BEE41-94B6-4BE6-AD2E-6B706B4BCB50}" presName="linNode" presStyleCnt="0"/>
      <dgm:spPr/>
    </dgm:pt>
    <dgm:pt modelId="{63E50480-E109-4BBF-989D-0DDC1190A6A6}" type="pres">
      <dgm:prSet presAssocID="{B83BEE41-94B6-4BE6-AD2E-6B706B4BCB50}" presName="parentText" presStyleLbl="node1" presStyleIdx="3" presStyleCnt="6" custScaleX="51515" custLinFactX="-13131" custLinFactNeighborX="-100000" custLinFactNeighborY="512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0EF25-33DB-4FFB-8A6A-7AA22E108301}" type="pres">
      <dgm:prSet presAssocID="{AA0C8742-B4C9-470A-B2EA-FB029391091C}" presName="sp" presStyleCnt="0"/>
      <dgm:spPr/>
    </dgm:pt>
    <dgm:pt modelId="{0F5C1CE9-1316-44D2-BC3E-919321747FA6}" type="pres">
      <dgm:prSet presAssocID="{547D9979-8B8C-4C52-BCA1-1001BE125E44}" presName="linNode" presStyleCnt="0"/>
      <dgm:spPr/>
    </dgm:pt>
    <dgm:pt modelId="{A5BB385D-AA5E-4ED8-9192-7D2F62AF5FC7}" type="pres">
      <dgm:prSet presAssocID="{547D9979-8B8C-4C52-BCA1-1001BE125E44}" presName="parentText" presStyleLbl="node1" presStyleIdx="4" presStyleCnt="6" custScaleX="51515" custLinFactX="-13131" custLinFactNeighborX="-100000" custLinFactNeighborY="-8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AB5E4-FE9C-4494-8CC7-AF0EF56DCE0F}" type="pres">
      <dgm:prSet presAssocID="{AC60BA43-926B-408B-A7FE-CD98A32FB0A2}" presName="sp" presStyleCnt="0"/>
      <dgm:spPr/>
    </dgm:pt>
    <dgm:pt modelId="{2C0A9DA2-6C69-4AF0-A1A4-2B1EDA1D2345}" type="pres">
      <dgm:prSet presAssocID="{7BA71370-8E3B-442B-A80D-2DFD7CFFB610}" presName="linNode" presStyleCnt="0"/>
      <dgm:spPr/>
    </dgm:pt>
    <dgm:pt modelId="{7F91B574-45CD-489F-A665-2BAEEB6185F4}" type="pres">
      <dgm:prSet presAssocID="{7BA71370-8E3B-442B-A80D-2DFD7CFFB610}" presName="parentText" presStyleLbl="node1" presStyleIdx="5" presStyleCnt="6" custScaleX="51515" custLinFactX="-13131" custLinFactNeighborX="-100000" custLinFactNeighborY="86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3914B7-2C37-4CE7-B52E-F0D13DB64E04}" type="presOf" srcId="{7BA71370-8E3B-442B-A80D-2DFD7CFFB610}" destId="{7F91B574-45CD-489F-A665-2BAEEB6185F4}" srcOrd="0" destOrd="0" presId="urn:microsoft.com/office/officeart/2005/8/layout/vList5"/>
    <dgm:cxn modelId="{13B1D4A2-BDF3-4425-A089-F114F4241766}" type="presOf" srcId="{974DBB1F-2604-4D0A-B25B-A1ADAF3F29C2}" destId="{D9D50139-853C-4C90-A202-9ADAE8FF9626}" srcOrd="0" destOrd="0" presId="urn:microsoft.com/office/officeart/2005/8/layout/vList5"/>
    <dgm:cxn modelId="{644BB921-5500-4D16-8A99-CADE4FB0EA80}" type="presOf" srcId="{547D9979-8B8C-4C52-BCA1-1001BE125E44}" destId="{A5BB385D-AA5E-4ED8-9192-7D2F62AF5FC7}" srcOrd="0" destOrd="0" presId="urn:microsoft.com/office/officeart/2005/8/layout/vList5"/>
    <dgm:cxn modelId="{F1E9FE1A-3A91-4A7B-9E1A-4E6209650BB7}" srcId="{90034F3B-229E-4D28-B7C0-536EEC04D083}" destId="{3FD1DBDF-F23D-41EF-866B-049E4F5346EE}" srcOrd="2" destOrd="0" parTransId="{03F4E5F1-0761-46E2-8B15-C62F69BEF95F}" sibTransId="{439FE2A6-2A64-4B15-8852-6A272100E5B9}"/>
    <dgm:cxn modelId="{D39E0675-4ED1-49AE-AD01-C3A3CCBAF2C2}" srcId="{90034F3B-229E-4D28-B7C0-536EEC04D083}" destId="{974DBB1F-2604-4D0A-B25B-A1ADAF3F29C2}" srcOrd="1" destOrd="0" parTransId="{7AFF9F5B-EA5F-45D8-8F2A-D96E1D55BCDF}" sibTransId="{24D6D900-CFF8-4DB6-BC5C-3BF86C996B5D}"/>
    <dgm:cxn modelId="{FF92A424-0EC2-4591-B5E8-553EB6D9CCAA}" srcId="{90034F3B-229E-4D28-B7C0-536EEC04D083}" destId="{547D9979-8B8C-4C52-BCA1-1001BE125E44}" srcOrd="4" destOrd="0" parTransId="{95C98CA9-F19F-40E1-BAB5-184672E73B77}" sibTransId="{AC60BA43-926B-408B-A7FE-CD98A32FB0A2}"/>
    <dgm:cxn modelId="{43DECC64-7C1E-4A5E-94B8-CC02A1CABE5D}" srcId="{90034F3B-229E-4D28-B7C0-536EEC04D083}" destId="{B83BEE41-94B6-4BE6-AD2E-6B706B4BCB50}" srcOrd="3" destOrd="0" parTransId="{FC149B9C-2E05-4665-B89A-C365B0DBC648}" sibTransId="{AA0C8742-B4C9-470A-B2EA-FB029391091C}"/>
    <dgm:cxn modelId="{B986739F-8720-40DD-8014-22C3467B4582}" srcId="{90034F3B-229E-4D28-B7C0-536EEC04D083}" destId="{C18F2409-66E5-41BC-BCC2-01AC04BE74D1}" srcOrd="0" destOrd="0" parTransId="{041BABD2-04D1-43E1-9DE0-E85A2094FDD1}" sibTransId="{0898D1DA-5A50-4A28-BCAF-D301F7C0BEA7}"/>
    <dgm:cxn modelId="{6F448C09-434C-4199-B6B6-E4798DFD50E6}" type="presOf" srcId="{90034F3B-229E-4D28-B7C0-536EEC04D083}" destId="{318DF820-15EF-4F08-BE4F-BE05B2E68D11}" srcOrd="0" destOrd="0" presId="urn:microsoft.com/office/officeart/2005/8/layout/vList5"/>
    <dgm:cxn modelId="{70275417-0ED9-4001-A5FE-EBAD6C4D1326}" type="presOf" srcId="{3FD1DBDF-F23D-41EF-866B-049E4F5346EE}" destId="{31179116-06F5-4C98-85E5-77FE27DB30C3}" srcOrd="0" destOrd="0" presId="urn:microsoft.com/office/officeart/2005/8/layout/vList5"/>
    <dgm:cxn modelId="{A74F7BB4-B0A5-4EDF-810F-A05893CC1D51}" type="presOf" srcId="{B83BEE41-94B6-4BE6-AD2E-6B706B4BCB50}" destId="{63E50480-E109-4BBF-989D-0DDC1190A6A6}" srcOrd="0" destOrd="0" presId="urn:microsoft.com/office/officeart/2005/8/layout/vList5"/>
    <dgm:cxn modelId="{D3066B86-AE95-446B-A601-B8F29322FE81}" srcId="{90034F3B-229E-4D28-B7C0-536EEC04D083}" destId="{7BA71370-8E3B-442B-A80D-2DFD7CFFB610}" srcOrd="5" destOrd="0" parTransId="{24B64984-6EF0-4BFE-9C82-3A9943FB766B}" sibTransId="{8CAF3C8C-A45D-407A-95EE-CD841D301A3B}"/>
    <dgm:cxn modelId="{FA7B8545-AE83-4CE0-8C4E-23ADF9028779}" type="presOf" srcId="{C18F2409-66E5-41BC-BCC2-01AC04BE74D1}" destId="{4B7865E8-A44F-471F-9DB2-F110BE67B3A8}" srcOrd="0" destOrd="0" presId="urn:microsoft.com/office/officeart/2005/8/layout/vList5"/>
    <dgm:cxn modelId="{F8AE3491-56F0-4C14-AC6C-CBC8027D257B}" type="presParOf" srcId="{318DF820-15EF-4F08-BE4F-BE05B2E68D11}" destId="{E37BF596-E2B0-48B3-B36D-CCEC7AB408E4}" srcOrd="0" destOrd="0" presId="urn:microsoft.com/office/officeart/2005/8/layout/vList5"/>
    <dgm:cxn modelId="{FB0C7B12-828A-41DF-A476-9FCEAEFEE658}" type="presParOf" srcId="{E37BF596-E2B0-48B3-B36D-CCEC7AB408E4}" destId="{4B7865E8-A44F-471F-9DB2-F110BE67B3A8}" srcOrd="0" destOrd="0" presId="urn:microsoft.com/office/officeart/2005/8/layout/vList5"/>
    <dgm:cxn modelId="{F8805124-A90E-4F3E-BD2F-BC0D18BB9472}" type="presParOf" srcId="{318DF820-15EF-4F08-BE4F-BE05B2E68D11}" destId="{CAF5F29F-2650-4F96-B38D-A3F75DB1997C}" srcOrd="1" destOrd="0" presId="urn:microsoft.com/office/officeart/2005/8/layout/vList5"/>
    <dgm:cxn modelId="{A8F2D0AE-4BE7-4BD3-8E81-301A41C1889F}" type="presParOf" srcId="{318DF820-15EF-4F08-BE4F-BE05B2E68D11}" destId="{1FA6E261-3DEF-435F-86B1-76C20F4F9EB4}" srcOrd="2" destOrd="0" presId="urn:microsoft.com/office/officeart/2005/8/layout/vList5"/>
    <dgm:cxn modelId="{DD619EA3-2E30-49E2-93A8-0B78675939D0}" type="presParOf" srcId="{1FA6E261-3DEF-435F-86B1-76C20F4F9EB4}" destId="{D9D50139-853C-4C90-A202-9ADAE8FF9626}" srcOrd="0" destOrd="0" presId="urn:microsoft.com/office/officeart/2005/8/layout/vList5"/>
    <dgm:cxn modelId="{959C1126-DB08-4B6B-9B51-562334F5D096}" type="presParOf" srcId="{318DF820-15EF-4F08-BE4F-BE05B2E68D11}" destId="{E80A4DBD-AD0B-42C0-9A57-7881DC14445F}" srcOrd="3" destOrd="0" presId="urn:microsoft.com/office/officeart/2005/8/layout/vList5"/>
    <dgm:cxn modelId="{2BF6CCF6-10A0-4652-84CF-4A6456EC14DC}" type="presParOf" srcId="{318DF820-15EF-4F08-BE4F-BE05B2E68D11}" destId="{6D6392D4-1B54-487E-AE07-91D477FD58A3}" srcOrd="4" destOrd="0" presId="urn:microsoft.com/office/officeart/2005/8/layout/vList5"/>
    <dgm:cxn modelId="{9668A31B-E997-4871-9D8D-9A88FE9A4244}" type="presParOf" srcId="{6D6392D4-1B54-487E-AE07-91D477FD58A3}" destId="{31179116-06F5-4C98-85E5-77FE27DB30C3}" srcOrd="0" destOrd="0" presId="urn:microsoft.com/office/officeart/2005/8/layout/vList5"/>
    <dgm:cxn modelId="{95433ED3-87F2-4DF6-BE8A-D0B179F9734C}" type="presParOf" srcId="{318DF820-15EF-4F08-BE4F-BE05B2E68D11}" destId="{CA8C284B-ED75-4283-A5E7-176F4CA61216}" srcOrd="5" destOrd="0" presId="urn:microsoft.com/office/officeart/2005/8/layout/vList5"/>
    <dgm:cxn modelId="{EF7FD5DE-2978-44AC-AD7C-F0F21858ED25}" type="presParOf" srcId="{318DF820-15EF-4F08-BE4F-BE05B2E68D11}" destId="{FDAC2E31-53DA-4881-8DC8-B5A80781C82C}" srcOrd="6" destOrd="0" presId="urn:microsoft.com/office/officeart/2005/8/layout/vList5"/>
    <dgm:cxn modelId="{3106ADF1-8E1C-4F1D-9239-675E82147A33}" type="presParOf" srcId="{FDAC2E31-53DA-4881-8DC8-B5A80781C82C}" destId="{63E50480-E109-4BBF-989D-0DDC1190A6A6}" srcOrd="0" destOrd="0" presId="urn:microsoft.com/office/officeart/2005/8/layout/vList5"/>
    <dgm:cxn modelId="{535D72E5-F60C-4DBA-B97B-B3F5DD731069}" type="presParOf" srcId="{318DF820-15EF-4F08-BE4F-BE05B2E68D11}" destId="{C510EF25-33DB-4FFB-8A6A-7AA22E108301}" srcOrd="7" destOrd="0" presId="urn:microsoft.com/office/officeart/2005/8/layout/vList5"/>
    <dgm:cxn modelId="{256C8ECB-3273-458A-9114-869392B2A8C6}" type="presParOf" srcId="{318DF820-15EF-4F08-BE4F-BE05B2E68D11}" destId="{0F5C1CE9-1316-44D2-BC3E-919321747FA6}" srcOrd="8" destOrd="0" presId="urn:microsoft.com/office/officeart/2005/8/layout/vList5"/>
    <dgm:cxn modelId="{AF655C62-DD51-4604-82A4-89343131FE52}" type="presParOf" srcId="{0F5C1CE9-1316-44D2-BC3E-919321747FA6}" destId="{A5BB385D-AA5E-4ED8-9192-7D2F62AF5FC7}" srcOrd="0" destOrd="0" presId="urn:microsoft.com/office/officeart/2005/8/layout/vList5"/>
    <dgm:cxn modelId="{BEF3070B-C3A4-49AC-95B3-DD2EAAB3A747}" type="presParOf" srcId="{318DF820-15EF-4F08-BE4F-BE05B2E68D11}" destId="{085AB5E4-FE9C-4494-8CC7-AF0EF56DCE0F}" srcOrd="9" destOrd="0" presId="urn:microsoft.com/office/officeart/2005/8/layout/vList5"/>
    <dgm:cxn modelId="{13092630-A409-4A55-A92D-8F85C32BA964}" type="presParOf" srcId="{318DF820-15EF-4F08-BE4F-BE05B2E68D11}" destId="{2C0A9DA2-6C69-4AF0-A1A4-2B1EDA1D2345}" srcOrd="10" destOrd="0" presId="urn:microsoft.com/office/officeart/2005/8/layout/vList5"/>
    <dgm:cxn modelId="{6E3F4AC7-5560-40D4-8F9D-AF1BCBCA69F8}" type="presParOf" srcId="{2C0A9DA2-6C69-4AF0-A1A4-2B1EDA1D2345}" destId="{7F91B574-45CD-489F-A665-2BAEEB6185F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7865E8-A44F-471F-9DB2-F110BE67B3A8}">
      <dsp:nvSpPr>
        <dsp:cNvPr id="0" name=""/>
        <dsp:cNvSpPr/>
      </dsp:nvSpPr>
      <dsp:spPr>
        <a:xfrm>
          <a:off x="12" y="0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Пряма відрядна система</a:t>
          </a:r>
          <a:endParaRPr lang="ru-RU" sz="1800" b="1" kern="1200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" y="0"/>
        <a:ext cx="1642563" cy="978770"/>
      </dsp:txXfrm>
    </dsp:sp>
    <dsp:sp modelId="{D9D50139-853C-4C90-A202-9ADAE8FF9626}">
      <dsp:nvSpPr>
        <dsp:cNvPr id="0" name=""/>
        <dsp:cNvSpPr/>
      </dsp:nvSpPr>
      <dsp:spPr>
        <a:xfrm>
          <a:off x="12" y="1044992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Відрядно-</a:t>
          </a:r>
          <a:r>
            <a:rPr lang="uk-UA" sz="1800" b="1" kern="12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</a:t>
          </a: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еміальна система</a:t>
          </a:r>
          <a:endParaRPr lang="ru-RU" sz="1800" b="1" kern="1200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" y="1044992"/>
        <a:ext cx="1642563" cy="978770"/>
      </dsp:txXfrm>
    </dsp:sp>
    <dsp:sp modelId="{31179116-06F5-4C98-85E5-77FE27DB30C3}">
      <dsp:nvSpPr>
        <dsp:cNvPr id="0" name=""/>
        <dsp:cNvSpPr/>
      </dsp:nvSpPr>
      <dsp:spPr>
        <a:xfrm>
          <a:off x="12" y="2089986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Непряма відрядна система</a:t>
          </a:r>
          <a:endParaRPr lang="ru-RU" sz="1800" b="1" kern="1200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" y="2089986"/>
        <a:ext cx="1642563" cy="978770"/>
      </dsp:txXfrm>
    </dsp:sp>
    <dsp:sp modelId="{63E50480-E109-4BBF-989D-0DDC1190A6A6}">
      <dsp:nvSpPr>
        <dsp:cNvPr id="0" name=""/>
        <dsp:cNvSpPr/>
      </dsp:nvSpPr>
      <dsp:spPr>
        <a:xfrm>
          <a:off x="12" y="3134981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366C00"/>
              </a:solidFill>
              <a:effectLst/>
            </a:rPr>
            <a:t>Проста погодинна система</a:t>
          </a:r>
          <a:endParaRPr lang="ru-RU" sz="1800" b="1" kern="1200" dirty="0">
            <a:solidFill>
              <a:srgbClr val="366C00"/>
            </a:solidFill>
            <a:effectLst/>
          </a:endParaRPr>
        </a:p>
      </dsp:txBody>
      <dsp:txXfrm>
        <a:off x="12" y="3134981"/>
        <a:ext cx="1642563" cy="978770"/>
      </dsp:txXfrm>
    </dsp:sp>
    <dsp:sp modelId="{A5BB385D-AA5E-4ED8-9192-7D2F62AF5FC7}">
      <dsp:nvSpPr>
        <dsp:cNvPr id="0" name=""/>
        <dsp:cNvSpPr/>
      </dsp:nvSpPr>
      <dsp:spPr>
        <a:xfrm>
          <a:off x="12" y="4104453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Погодинно-преміальна система</a:t>
          </a:r>
          <a:endParaRPr lang="ru-RU" sz="1800" b="1" kern="1200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" y="4104453"/>
        <a:ext cx="1642563" cy="978770"/>
      </dsp:txXfrm>
    </dsp:sp>
    <dsp:sp modelId="{7F91B574-45CD-489F-A665-2BAEEB6185F4}">
      <dsp:nvSpPr>
        <dsp:cNvPr id="0" name=""/>
        <dsp:cNvSpPr/>
      </dsp:nvSpPr>
      <dsp:spPr>
        <a:xfrm>
          <a:off x="12" y="5141909"/>
          <a:ext cx="1642563" cy="97877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E8E8E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Колективно-акордна система</a:t>
          </a:r>
          <a:endParaRPr lang="ru-RU" sz="1800" b="1" kern="1200" dirty="0">
            <a:solidFill>
              <a:srgbClr val="E8E8E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" y="5141909"/>
        <a:ext cx="1642563" cy="978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AFAEAF-B950-4A07-92EB-DA72C32D3F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32BC7B-2056-4862-981B-0441E5C82B53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41754-430A-42A4-BCF6-06AF4DAD3516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5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0CB7-DE2F-4F79-B1B3-D32D48B4B9D8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14282" y="4538662"/>
            <a:ext cx="8777318" cy="2033610"/>
          </a:xfrm>
        </p:spPr>
        <p:txBody>
          <a:bodyPr/>
          <a:lstStyle/>
          <a:p>
            <a:r>
              <a:rPr lang="uk-UA" sz="4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1.7. Організація матеріального стимулювання в аграрних формуваннях </a:t>
            </a:r>
            <a:endParaRPr lang="ru-RU" sz="4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785918" y="142852"/>
            <a:ext cx="7143800" cy="800120"/>
          </a:xfrm>
        </p:spPr>
        <p:txBody>
          <a:bodyPr/>
          <a:lstStyle/>
          <a:p>
            <a:pPr lvl="0"/>
            <a:r>
              <a:rPr lang="uk-UA" sz="2800" b="1" dirty="0">
                <a:solidFill>
                  <a:srgbClr val="366C00"/>
                </a:solidFill>
                <a:latin typeface="+mj-lt"/>
                <a:ea typeface="+mj-ea"/>
                <a:cs typeface="+mj-cs"/>
              </a:rPr>
              <a:t>Суть оплати праці. Основні принципи оплати праці</a:t>
            </a:r>
            <a:endParaRPr lang="ru-RU" sz="2800" b="1" dirty="0">
              <a:solidFill>
                <a:srgbClr val="366C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85918" y="1214422"/>
            <a:ext cx="7215238" cy="5500726"/>
          </a:xfrm>
        </p:spPr>
        <p:txBody>
          <a:bodyPr/>
          <a:lstStyle/>
          <a:p>
            <a:pPr marL="0" indent="0" algn="just">
              <a:buNone/>
            </a:pPr>
            <a:r>
              <a:rPr lang="uk-UA" sz="1800" b="1" i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Оплата праці</a:t>
            </a:r>
            <a:r>
              <a:rPr lang="uk-UA" sz="18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– це частина одержаного продукту, що виділяється на особисте споживання відповідно до кількості та якості затраченої праці</a:t>
            </a:r>
            <a:r>
              <a:rPr lang="uk-UA" sz="1800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endParaRPr lang="ru-RU" sz="1800" b="1" dirty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  <a:buNone/>
            </a:pPr>
            <a:endParaRPr lang="uk-UA" altLang="ko-KR" sz="800" dirty="0" smtClean="0">
              <a:latin typeface="Verdana" pitchFamily="34" charset="0"/>
              <a:ea typeface="굴림" charset="-127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Основні </a:t>
            </a:r>
            <a:r>
              <a:rPr lang="uk-UA" sz="1600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завдання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організації оплати </a:t>
            </a:r>
            <a:r>
              <a:rPr lang="uk-UA" sz="16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праці: 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стимулювання підвищення продуктивності праці, швидкого та якісного виконання робіт, запобігання втратам продукції, економія грошових та матеріальних ресурсів.</a:t>
            </a:r>
            <a:endParaRPr lang="ru-RU" sz="16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  <a:buNone/>
            </a:pPr>
            <a:endParaRPr lang="uk-UA" altLang="ko-KR" sz="800" dirty="0" smtClean="0">
              <a:latin typeface="Verdana" pitchFamily="34" charset="0"/>
              <a:ea typeface="굴림" charset="-127"/>
            </a:endParaRPr>
          </a:p>
          <a:p>
            <a:pPr>
              <a:buNone/>
            </a:pPr>
            <a:r>
              <a:rPr lang="uk-UA" sz="18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Основні </a:t>
            </a:r>
            <a:r>
              <a:rPr lang="uk-UA" sz="18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принципи організації оплати праці :</a:t>
            </a:r>
            <a:endParaRPr lang="ru-RU" sz="1800" b="1" dirty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180975" lvl="0" indent="-180975"/>
            <a:r>
              <a:rPr lang="uk-UA" sz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гарантованість;</a:t>
            </a:r>
            <a:endParaRPr lang="ru-RU" sz="1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marL="180975" lvl="0" indent="-180975"/>
            <a:r>
              <a:rPr lang="uk-UA" sz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розмір відповідно до кваліфікації, кількості, якості, строку виконання робіт;</a:t>
            </a:r>
            <a:endParaRPr lang="ru-RU" sz="1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marL="180975" lvl="0" indent="-180975"/>
            <a:r>
              <a:rPr lang="uk-UA" sz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матеріальна зацікавленість в підвищенні продуктивності праці;</a:t>
            </a:r>
            <a:endParaRPr lang="ru-RU" sz="1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marL="180975" lvl="0" indent="-180975"/>
            <a:r>
              <a:rPr lang="uk-UA" sz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простота і зрозумілість залежності оплати праці від кінцевого результату виробництва.</a:t>
            </a:r>
            <a:endParaRPr lang="ru-RU" sz="1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  <a:buNone/>
            </a:pPr>
            <a:endParaRPr lang="en-US" altLang="ko-KR" sz="800" dirty="0">
              <a:latin typeface="Verdana" pitchFamily="34" charset="0"/>
              <a:ea typeface="굴림" charset="-127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uk-UA" sz="1600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uk-UA" sz="16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Розмір 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заробітної плати на </a:t>
            </a:r>
            <a:r>
              <a:rPr lang="uk-UA" sz="1600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державних підприємствах 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гарантований державними законами, на </a:t>
            </a:r>
            <a:r>
              <a:rPr lang="uk-UA" sz="1600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колективних та орендних підприємствах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– положеннями про оплату праці, на </a:t>
            </a:r>
            <a:r>
              <a:rPr lang="uk-UA" sz="1600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приватних підприємствах</a:t>
            </a:r>
            <a:r>
              <a:rPr lang="uk-UA" sz="16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– за складеною угодою, але не нижче за прийняту на державних підприємствах.</a:t>
            </a:r>
            <a:endParaRPr lang="ru-RU" sz="16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32" y="142852"/>
            <a:ext cx="6934200" cy="715963"/>
          </a:xfrm>
        </p:spPr>
        <p:txBody>
          <a:bodyPr/>
          <a:lstStyle/>
          <a:p>
            <a:r>
              <a:rPr lang="uk-UA" sz="2800" b="1" dirty="0" smtClean="0">
                <a:solidFill>
                  <a:srgbClr val="366C00"/>
                </a:solidFill>
              </a:rPr>
              <a:t>Види, форми і системи оплати праці</a:t>
            </a:r>
            <a:endParaRPr lang="en-US" sz="28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71546"/>
            <a:ext cx="6934200" cy="5500726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uk-UA" sz="1800" b="1" dirty="0" smtClean="0">
                <a:solidFill>
                  <a:srgbClr val="00B050"/>
                </a:solidFill>
              </a:rPr>
              <a:t>Види оплати:</a:t>
            </a:r>
          </a:p>
          <a:p>
            <a:pPr>
              <a:lnSpc>
                <a:spcPct val="80000"/>
              </a:lnSpc>
              <a:buNone/>
            </a:pPr>
            <a:endParaRPr lang="uk-UA" sz="400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B050"/>
                </a:solidFill>
              </a:rPr>
              <a:t>основна;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B050"/>
                </a:solidFill>
              </a:rPr>
              <a:t>додаткова;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B050"/>
                </a:solidFill>
              </a:rPr>
              <a:t>преміальна.</a:t>
            </a:r>
          </a:p>
          <a:p>
            <a:pPr>
              <a:lnSpc>
                <a:spcPct val="80000"/>
              </a:lnSpc>
              <a:buNone/>
            </a:pPr>
            <a:endParaRPr lang="uk-UA" sz="1800" dirty="0">
              <a:solidFill>
                <a:srgbClr val="4D4D4D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uk-UA" sz="1800" b="1" dirty="0" smtClean="0">
                <a:solidFill>
                  <a:srgbClr val="0070C0"/>
                </a:solidFill>
              </a:rPr>
              <a:t>Форми оплати:</a:t>
            </a:r>
          </a:p>
          <a:p>
            <a:pPr>
              <a:lnSpc>
                <a:spcPct val="80000"/>
              </a:lnSpc>
              <a:buNone/>
            </a:pPr>
            <a:endParaRPr lang="uk-UA" sz="400" dirty="0" smtClean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70C0"/>
                </a:solidFill>
              </a:rPr>
              <a:t>відрядна;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70C0"/>
                </a:solidFill>
              </a:rPr>
              <a:t>погодинна.</a:t>
            </a:r>
          </a:p>
          <a:p>
            <a:pPr>
              <a:lnSpc>
                <a:spcPct val="80000"/>
              </a:lnSpc>
              <a:buNone/>
            </a:pPr>
            <a:endParaRPr lang="uk-UA" sz="1800" dirty="0">
              <a:solidFill>
                <a:srgbClr val="4D4D4D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uk-UA" sz="1800" b="1" dirty="0" smtClean="0">
                <a:solidFill>
                  <a:srgbClr val="B92D14"/>
                </a:solidFill>
              </a:rPr>
              <a:t>Системи оплати:</a:t>
            </a:r>
          </a:p>
          <a:p>
            <a:pPr>
              <a:lnSpc>
                <a:spcPct val="80000"/>
              </a:lnSpc>
              <a:buNone/>
            </a:pPr>
            <a:endParaRPr lang="uk-UA" sz="400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пряма і непряма відрядна;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відрядно-преміальна;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акордна;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акордно-преміальна;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погодинна проста;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погодинно-преміальна;</a:t>
            </a:r>
          </a:p>
          <a:p>
            <a:pPr>
              <a:lnSpc>
                <a:spcPct val="80000"/>
              </a:lnSpc>
              <a:buNone/>
            </a:pPr>
            <a:endParaRPr lang="uk-UA" sz="400" i="1" dirty="0" smtClean="0">
              <a:solidFill>
                <a:srgbClr val="B92D14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B92D14"/>
                </a:solidFill>
              </a:rPr>
              <a:t>оплата праці від валового доходу. </a:t>
            </a:r>
            <a:endParaRPr lang="en-US" sz="1800" i="1" dirty="0">
              <a:solidFill>
                <a:srgbClr val="B92D14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42853"/>
            <a:ext cx="7026728" cy="405828"/>
          </a:xfrm>
        </p:spPr>
        <p:txBody>
          <a:bodyPr/>
          <a:lstStyle/>
          <a:p>
            <a:r>
              <a:rPr lang="uk-UA" sz="2800" b="1" dirty="0" smtClean="0">
                <a:solidFill>
                  <a:srgbClr val="4B9600"/>
                </a:solidFill>
              </a:rPr>
              <a:t>Відрядна та погодинна оплати праці</a:t>
            </a:r>
            <a:endParaRPr lang="en-US" sz="28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692696"/>
            <a:ext cx="8735888" cy="5879576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1800" i="1" dirty="0">
              <a:solidFill>
                <a:srgbClr val="B92D14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620688"/>
          <a:ext cx="885698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07704" y="1700808"/>
            <a:ext cx="6984776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uk-UA" sz="1300" b="1" dirty="0" smtClean="0">
                <a:solidFill>
                  <a:srgbClr val="366C00"/>
                </a:solidFill>
              </a:rPr>
              <a:t>за </a:t>
            </a:r>
            <a:r>
              <a:rPr lang="uk-UA" sz="1300" b="1" dirty="0" smtClean="0">
                <a:solidFill>
                  <a:srgbClr val="366C00"/>
                </a:solidFill>
              </a:rPr>
              <a:t>обсяг виконаних робіт у межах встановленої норми виробітку за кожну одиницю виконаної роботи заробіток нараховується в межах прийнятої тарифної ставки, а за перевиконання норми виробітку передбачається премія в розмірах, встановленому у </a:t>
            </a:r>
            <a:r>
              <a:rPr lang="uk-UA" sz="1300" b="1" dirty="0" smtClean="0">
                <a:solidFill>
                  <a:srgbClr val="366C00"/>
                </a:solidFill>
              </a:rPr>
              <a:t>господарстві.</a:t>
            </a:r>
            <a:endParaRPr lang="ru-RU" sz="1300" b="1" dirty="0">
              <a:solidFill>
                <a:srgbClr val="366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736685"/>
            <a:ext cx="6912768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lvl="0" algn="just"/>
            <a:r>
              <a:rPr lang="uk-UA" sz="1300" b="1" dirty="0" smtClean="0">
                <a:solidFill>
                  <a:srgbClr val="366C00"/>
                </a:solidFill>
              </a:rPr>
              <a:t>заробіток працівника перебуває в прямій залежності від індивідуального виробітку і за кожну одиницю роботи йому нараховується заробітна плата згідно з прийнятою в господарстві тарифною сіткою і нормами виробітку на дану </a:t>
            </a:r>
            <a:r>
              <a:rPr lang="uk-UA" sz="1300" b="1" dirty="0" smtClean="0">
                <a:solidFill>
                  <a:srgbClr val="366C00"/>
                </a:solidFill>
              </a:rPr>
              <a:t>роботу.</a:t>
            </a:r>
            <a:endParaRPr lang="ru-RU" sz="1300" b="1" dirty="0">
              <a:solidFill>
                <a:srgbClr val="366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7704" y="2780928"/>
            <a:ext cx="6912768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uk-UA" sz="1300" b="1" dirty="0" smtClean="0">
                <a:solidFill>
                  <a:srgbClr val="366C00"/>
                </a:solidFill>
              </a:rPr>
              <a:t>застосовується переважно при оплаті праці допоміжних робітників: водіїв, майстрів-налагоджувальників, ремонтників, інших обслуговуючих виробництво працівників, за умов коли їх заробіток ставиться в пряму залежність від заробітної плати основних </a:t>
            </a:r>
            <a:r>
              <a:rPr lang="uk-UA" sz="1300" b="1" dirty="0" smtClean="0">
                <a:solidFill>
                  <a:srgbClr val="366C00"/>
                </a:solidFill>
              </a:rPr>
              <a:t>робітників.</a:t>
            </a:r>
            <a:endParaRPr lang="ru-RU" b="1" dirty="0">
              <a:solidFill>
                <a:srgbClr val="366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7704" y="3789040"/>
            <a:ext cx="6913510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uk-UA" sz="1300" b="1" dirty="0" smtClean="0">
                <a:solidFill>
                  <a:srgbClr val="366C00"/>
                </a:solidFill>
              </a:rPr>
              <a:t>заробіток робітника встановлюється на підставі погодинної тарифної ставки відповідно до кваліфікації робітника і відпрацьованого ним часу. За способом нарахування заробітку за цією системою розрізняють погодинну, поденну і щомісячну </a:t>
            </a:r>
            <a:r>
              <a:rPr lang="uk-UA" sz="1300" b="1" dirty="0" smtClean="0">
                <a:solidFill>
                  <a:srgbClr val="366C00"/>
                </a:solidFill>
              </a:rPr>
              <a:t>оплату.</a:t>
            </a:r>
            <a:endParaRPr lang="ru-RU" sz="1300" b="1" dirty="0">
              <a:solidFill>
                <a:srgbClr val="366C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797152"/>
            <a:ext cx="6840759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uk-UA" sz="1300" b="1" dirty="0" smtClean="0">
                <a:solidFill>
                  <a:srgbClr val="366C00"/>
                </a:solidFill>
              </a:rPr>
              <a:t>до заробітку працівника-погодинника, крім погодинної тарифної за фактично відпрацьований час, включають премію за виконання нормованого завдання, розробленого на основі прогресивних нормативів, своєчасне і якісне виконання роботи та її якісні </a:t>
            </a:r>
            <a:r>
              <a:rPr lang="uk-UA" sz="1300" b="1" dirty="0" smtClean="0">
                <a:solidFill>
                  <a:srgbClr val="366C00"/>
                </a:solidFill>
              </a:rPr>
              <a:t>показники.</a:t>
            </a:r>
            <a:endParaRPr lang="ru-RU" sz="1300" b="1" dirty="0">
              <a:solidFill>
                <a:srgbClr val="366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7704" y="5827149"/>
            <a:ext cx="6840759" cy="89255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uk-UA" sz="1300" b="1" dirty="0" smtClean="0">
                <a:solidFill>
                  <a:srgbClr val="366C00"/>
                </a:solidFill>
              </a:rPr>
              <a:t>передбачає оплату праці не за окрему виробничу операцію, а за комплекс взаємопов’язаних робіт. Акордна оплата визначається, виходячи з діючих норм, тарифів і розцінок, відповідно до переліку виконуваних </a:t>
            </a:r>
            <a:r>
              <a:rPr lang="uk-UA" sz="1300" b="1" dirty="0" smtClean="0">
                <a:solidFill>
                  <a:srgbClr val="366C00"/>
                </a:solidFill>
              </a:rPr>
              <a:t>робіт. </a:t>
            </a:r>
            <a:endParaRPr lang="uk-UA" sz="1300" b="1" dirty="0" smtClean="0">
              <a:solidFill>
                <a:srgbClr val="366C00"/>
              </a:solidFill>
            </a:endParaRPr>
          </a:p>
          <a:p>
            <a:pPr algn="just"/>
            <a:endParaRPr lang="ru-RU" sz="1300" b="1" dirty="0">
              <a:solidFill>
                <a:srgbClr val="366C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142853"/>
            <a:ext cx="7200800" cy="477835"/>
          </a:xfrm>
        </p:spPr>
        <p:txBody>
          <a:bodyPr/>
          <a:lstStyle/>
          <a:p>
            <a:r>
              <a:rPr lang="uk-UA" sz="2600" b="1" dirty="0" smtClean="0">
                <a:solidFill>
                  <a:srgbClr val="366C00"/>
                </a:solidFill>
              </a:rPr>
              <a:t>Акордно-преміальна система оплати праці</a:t>
            </a:r>
            <a:endParaRPr lang="ru-RU" sz="26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836712"/>
            <a:ext cx="7007696" cy="5832648"/>
          </a:xfrm>
        </p:spPr>
        <p:txBody>
          <a:bodyPr/>
          <a:lstStyle/>
          <a:p>
            <a:pPr marL="0" indent="0">
              <a:buNone/>
            </a:pPr>
            <a:r>
              <a:rPr lang="uk-UA" sz="1800" b="1" dirty="0" smtClean="0">
                <a:solidFill>
                  <a:srgbClr val="35759D"/>
                </a:solidFill>
              </a:rPr>
              <a:t>Сутність акордно-преміальної системи </a:t>
            </a:r>
            <a:r>
              <a:rPr lang="uk-UA" sz="1800" dirty="0" smtClean="0">
                <a:solidFill>
                  <a:srgbClr val="35759D"/>
                </a:solidFill>
              </a:rPr>
              <a:t>в тому, що основна оплата праці здійснюється за двома показниками:</a:t>
            </a:r>
            <a:endParaRPr lang="ru-RU" sz="1800" dirty="0" smtClean="0">
              <a:solidFill>
                <a:srgbClr val="35759D"/>
              </a:solidFill>
            </a:endParaRPr>
          </a:p>
          <a:p>
            <a:pPr marL="180975" indent="-180975"/>
            <a:r>
              <a:rPr lang="uk-UA" sz="1800" dirty="0" smtClean="0">
                <a:solidFill>
                  <a:srgbClr val="C00000"/>
                </a:solidFill>
              </a:rPr>
              <a:t>обсяг виконаних робіт (відпрацьований час);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180975" indent="-180975"/>
            <a:r>
              <a:rPr lang="uk-UA" sz="1800" dirty="0" smtClean="0">
                <a:solidFill>
                  <a:srgbClr val="C00000"/>
                </a:solidFill>
              </a:rPr>
              <a:t>кількість і якість виробленої продукції.</a:t>
            </a:r>
            <a:endParaRPr lang="ru-RU" sz="1800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uk-UA" sz="400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uk-UA" sz="800" i="1" dirty="0" smtClean="0"/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4B9600"/>
                </a:solidFill>
              </a:rPr>
              <a:t>Перша її частина </a:t>
            </a:r>
            <a:r>
              <a:rPr lang="uk-UA" sz="1400" b="1" dirty="0" smtClean="0">
                <a:solidFill>
                  <a:srgbClr val="4B9600"/>
                </a:solidFill>
              </a:rPr>
              <a:t>(обсяг робіт, відпрацьований час) виступає у формі авансу, що може бути як відрядним – за обсяг виконаних робіт, так і погодинним – за відпрацьований час.</a:t>
            </a:r>
            <a:endParaRPr lang="ru-RU" sz="1400" b="1" dirty="0" smtClean="0">
              <a:solidFill>
                <a:srgbClr val="4B9600"/>
              </a:solidFill>
            </a:endParaRPr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4B9600"/>
                </a:solidFill>
              </a:rPr>
              <a:t>Друга частина </a:t>
            </a:r>
            <a:r>
              <a:rPr lang="uk-UA" sz="1400" b="1" dirty="0" smtClean="0">
                <a:solidFill>
                  <a:srgbClr val="4B9600"/>
                </a:solidFill>
              </a:rPr>
              <a:t>оплати праці за кінцевий результат виробництва формується за рахунок коштів збільшення тарифних ставок на 25-50 відсотків при визначенні розцінок оплати за продукцію</a:t>
            </a:r>
            <a:r>
              <a:rPr lang="uk-UA" sz="1400" dirty="0" smtClean="0">
                <a:solidFill>
                  <a:srgbClr val="4B9600"/>
                </a:solidFill>
              </a:rPr>
              <a:t> (величина відсотка залежить від досягнутого рівня виробництва: чим він вищий, тим більший і відсоток збільшення тарифу).</a:t>
            </a:r>
          </a:p>
          <a:p>
            <a:pPr marL="0" indent="0" algn="just">
              <a:buNone/>
            </a:pPr>
            <a:endParaRPr lang="uk-UA" sz="800" dirty="0" smtClean="0"/>
          </a:p>
          <a:p>
            <a:pPr marL="0" indent="0">
              <a:buNone/>
            </a:pPr>
            <a:r>
              <a:rPr lang="uk-UA" sz="1800" b="1" dirty="0" smtClean="0">
                <a:solidFill>
                  <a:srgbClr val="35759D"/>
                </a:solidFill>
              </a:rPr>
              <a:t>Розцінка оплати праці за одиницю продукції </a:t>
            </a:r>
            <a:r>
              <a:rPr lang="uk-UA" sz="1800" dirty="0" smtClean="0">
                <a:solidFill>
                  <a:srgbClr val="35759D"/>
                </a:solidFill>
              </a:rPr>
              <a:t>може бути розрахована за різними варіантами:</a:t>
            </a:r>
            <a:endParaRPr lang="ru-RU" sz="1800" dirty="0" smtClean="0">
              <a:solidFill>
                <a:srgbClr val="35759D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за кожну культуру, яку вирощує внутрішньогосподарське формування;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єдина розцінка за 1000 грн. виробленої валової продукції;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колективна акордна розцінка за одиницю продукції на виробництві (заготівлі), виконанні окремих комплексних видів робіт - заготівлі та внесенні добрив, збиранні врожаю та ін.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ru-RU" sz="1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3200" y="116632"/>
            <a:ext cx="7200800" cy="477835"/>
          </a:xfrm>
        </p:spPr>
        <p:txBody>
          <a:bodyPr/>
          <a:lstStyle/>
          <a:p>
            <a:r>
              <a:rPr lang="uk-UA" sz="2800" b="1" dirty="0" smtClean="0">
                <a:solidFill>
                  <a:srgbClr val="366C00"/>
                </a:solidFill>
              </a:rPr>
              <a:t>Тарифна система та її елементи</a:t>
            </a:r>
            <a:endParaRPr lang="ru-RU" sz="28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692696"/>
            <a:ext cx="7007696" cy="5976664"/>
          </a:xfrm>
        </p:spPr>
        <p:txBody>
          <a:bodyPr/>
          <a:lstStyle/>
          <a:p>
            <a:pPr marL="0" indent="0" algn="just">
              <a:buNone/>
            </a:pPr>
            <a:r>
              <a:rPr lang="uk-UA" sz="1800" b="1" dirty="0" smtClean="0">
                <a:solidFill>
                  <a:srgbClr val="35759D"/>
                </a:solidFill>
              </a:rPr>
              <a:t>Тарифна система - сукупність норм і нормативів, які забезпечують диференціацію оплати праці виходячи з відмінностей у складнощах виконуваних робіт і умов праці, її інтенсивності та характеру. </a:t>
            </a:r>
          </a:p>
          <a:p>
            <a:pPr marL="0" indent="0">
              <a:buNone/>
            </a:pPr>
            <a:endParaRPr lang="uk-UA" sz="800" b="1" dirty="0" smtClean="0">
              <a:solidFill>
                <a:srgbClr val="35759D"/>
              </a:solidFill>
            </a:endParaRPr>
          </a:p>
          <a:p>
            <a:pPr marL="0" indent="0">
              <a:buNone/>
            </a:pPr>
            <a:r>
              <a:rPr lang="uk-UA" sz="1800" b="1" dirty="0" smtClean="0">
                <a:solidFill>
                  <a:srgbClr val="366C00"/>
                </a:solidFill>
              </a:rPr>
              <a:t>Складається з таких основних елементів: </a:t>
            </a:r>
          </a:p>
          <a:p>
            <a:pPr marL="0" indent="180975">
              <a:tabLst>
                <a:tab pos="180975" algn="l"/>
              </a:tabLst>
            </a:pPr>
            <a:r>
              <a:rPr lang="uk-UA" sz="1800" b="1" dirty="0" smtClean="0">
                <a:solidFill>
                  <a:srgbClr val="366C00"/>
                </a:solidFill>
              </a:rPr>
              <a:t>тарифно-кваліфікаційний довідник; </a:t>
            </a:r>
          </a:p>
          <a:p>
            <a:pPr marL="0" indent="180975">
              <a:tabLst>
                <a:tab pos="180975" algn="l"/>
              </a:tabLst>
            </a:pPr>
            <a:r>
              <a:rPr lang="uk-UA" sz="1800" b="1" dirty="0" smtClean="0">
                <a:solidFill>
                  <a:srgbClr val="366C00"/>
                </a:solidFill>
              </a:rPr>
              <a:t>тарифна сітка; </a:t>
            </a:r>
          </a:p>
          <a:p>
            <a:pPr marL="0" indent="180975">
              <a:tabLst>
                <a:tab pos="180975" algn="l"/>
              </a:tabLst>
            </a:pPr>
            <a:r>
              <a:rPr lang="uk-UA" sz="1800" b="1" dirty="0" smtClean="0">
                <a:solidFill>
                  <a:srgbClr val="366C00"/>
                </a:solidFill>
              </a:rPr>
              <a:t>тарифні розряди.</a:t>
            </a:r>
            <a:endParaRPr lang="ru-RU" sz="1800" dirty="0" smtClean="0">
              <a:solidFill>
                <a:srgbClr val="366C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uk-UA" sz="400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uk-UA" sz="1800" i="1" dirty="0" smtClean="0"/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4B9600"/>
                </a:solidFill>
              </a:rPr>
              <a:t>Тарифна сітка </a:t>
            </a:r>
            <a:r>
              <a:rPr lang="uk-UA" sz="1400" dirty="0" smtClean="0">
                <a:solidFill>
                  <a:srgbClr val="4B9600"/>
                </a:solidFill>
              </a:rPr>
              <a:t>– шкала співвідношення в оплаті робіт, які потребують різної кваліфікації і виконуються в неоднакових умовах. Складається з </a:t>
            </a:r>
            <a:r>
              <a:rPr lang="uk-UA" sz="1400" i="1" dirty="0" smtClean="0">
                <a:solidFill>
                  <a:srgbClr val="4B9600"/>
                </a:solidFill>
              </a:rPr>
              <a:t>6 тарифних розрядів </a:t>
            </a:r>
            <a:r>
              <a:rPr lang="uk-UA" sz="1400" dirty="0" smtClean="0">
                <a:solidFill>
                  <a:srgbClr val="4B9600"/>
                </a:solidFill>
              </a:rPr>
              <a:t>із присвоєними їм тарифними коефіцієнтами, що показують, у скільки разів оплата за даним розрядом більша за перший. Тарифні сітки розроблені для працівників різних професій та умов праці: на механізованих роботах, кінно-ручних роботах, будівельних роботах та перевезеннях.</a:t>
            </a:r>
          </a:p>
          <a:p>
            <a:pPr marL="0" indent="0" algn="just">
              <a:buNone/>
            </a:pPr>
            <a:endParaRPr lang="ru-RU" sz="800" dirty="0" smtClean="0">
              <a:solidFill>
                <a:srgbClr val="4B9600"/>
              </a:solidFill>
            </a:endParaRPr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4B9600"/>
                </a:solidFill>
              </a:rPr>
              <a:t>Тарифна ставка </a:t>
            </a:r>
            <a:r>
              <a:rPr lang="uk-UA" sz="1400" dirty="0" smtClean="0">
                <a:solidFill>
                  <a:srgbClr val="4B9600"/>
                </a:solidFill>
              </a:rPr>
              <a:t>– розмір оплати праці за кожним розрядом за одиницю часу або за норму виробітку.</a:t>
            </a:r>
          </a:p>
          <a:p>
            <a:pPr marL="0" indent="0" algn="just">
              <a:buNone/>
            </a:pPr>
            <a:endParaRPr lang="ru-RU" sz="800" dirty="0" smtClean="0">
              <a:solidFill>
                <a:srgbClr val="4B9600"/>
              </a:solidFill>
            </a:endParaRPr>
          </a:p>
          <a:p>
            <a:pPr marL="0" indent="0" algn="just">
              <a:buNone/>
            </a:pPr>
            <a:r>
              <a:rPr lang="uk-UA" sz="1400" b="1" i="1" dirty="0" err="1" smtClean="0">
                <a:solidFill>
                  <a:srgbClr val="4B9600"/>
                </a:solidFill>
              </a:rPr>
              <a:t>Тарифно–кваліфікаційний</a:t>
            </a:r>
            <a:r>
              <a:rPr lang="uk-UA" sz="1400" b="1" i="1" dirty="0" smtClean="0">
                <a:solidFill>
                  <a:srgbClr val="4B9600"/>
                </a:solidFill>
              </a:rPr>
              <a:t> довідник </a:t>
            </a:r>
            <a:r>
              <a:rPr lang="uk-UA" sz="1400" dirty="0" smtClean="0">
                <a:solidFill>
                  <a:srgbClr val="4B9600"/>
                </a:solidFill>
              </a:rPr>
              <a:t>– містить перелік і характеристику робіт, віднесення їх до певного розряду залежно від способу виконання та використовуваних засобів.</a:t>
            </a:r>
            <a:endParaRPr lang="ru-RU" sz="1400" dirty="0" smtClean="0">
              <a:solidFill>
                <a:srgbClr val="4B9600"/>
              </a:solidFill>
            </a:endParaRPr>
          </a:p>
          <a:p>
            <a:pPr marL="0" indent="0" algn="just">
              <a:buNone/>
            </a:pPr>
            <a:endParaRPr lang="ru-RU" sz="1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3200" y="116632"/>
            <a:ext cx="7200800" cy="477835"/>
          </a:xfrm>
        </p:spPr>
        <p:txBody>
          <a:bodyPr/>
          <a:lstStyle/>
          <a:p>
            <a:r>
              <a:rPr lang="uk-UA" sz="2800" b="1" dirty="0" smtClean="0">
                <a:solidFill>
                  <a:srgbClr val="366C00"/>
                </a:solidFill>
              </a:rPr>
              <a:t>Оплата праці в рослинництві</a:t>
            </a:r>
            <a:endParaRPr lang="ru-RU" sz="28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692696"/>
            <a:ext cx="7007696" cy="5976664"/>
          </a:xfrm>
        </p:spPr>
        <p:txBody>
          <a:bodyPr/>
          <a:lstStyle/>
          <a:p>
            <a:pPr indent="-161925">
              <a:buNone/>
            </a:pPr>
            <a:r>
              <a:rPr lang="uk-UA" sz="1800" b="1" dirty="0" smtClean="0">
                <a:solidFill>
                  <a:srgbClr val="4B9600"/>
                </a:solidFill>
              </a:rPr>
              <a:t>Основна оплата за:</a:t>
            </a:r>
            <a:endParaRPr lang="ru-RU" sz="1800" b="1" dirty="0" smtClean="0">
              <a:solidFill>
                <a:srgbClr val="4B96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4B9600"/>
                </a:solidFill>
              </a:rPr>
              <a:t>кількість виробленої продукції;</a:t>
            </a:r>
            <a:endParaRPr lang="ru-RU" sz="1800" dirty="0" smtClean="0">
              <a:solidFill>
                <a:srgbClr val="4B96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4B9600"/>
                </a:solidFill>
              </a:rPr>
              <a:t>відпрацьовані людино-години;</a:t>
            </a:r>
            <a:endParaRPr lang="ru-RU" sz="1800" dirty="0" smtClean="0">
              <a:solidFill>
                <a:srgbClr val="4B96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4B9600"/>
                </a:solidFill>
              </a:rPr>
              <a:t>обсяг виконаних робіт.</a:t>
            </a:r>
            <a:endParaRPr lang="ru-RU" sz="1800" dirty="0" smtClean="0">
              <a:solidFill>
                <a:srgbClr val="4B9600"/>
              </a:solidFill>
            </a:endParaRPr>
          </a:p>
          <a:p>
            <a:endParaRPr lang="uk-UA" sz="1800" b="1" dirty="0" smtClean="0"/>
          </a:p>
          <a:p>
            <a:pPr indent="-161925">
              <a:buNone/>
            </a:pPr>
            <a:r>
              <a:rPr lang="uk-UA" sz="1800" b="1" dirty="0" smtClean="0">
                <a:solidFill>
                  <a:srgbClr val="35759D"/>
                </a:solidFill>
              </a:rPr>
              <a:t>Додаткова оплата за:</a:t>
            </a:r>
            <a:endParaRPr lang="ru-RU" sz="1800" b="1" dirty="0" smtClean="0">
              <a:solidFill>
                <a:srgbClr val="35759D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35759D"/>
                </a:solidFill>
              </a:rPr>
              <a:t>якість виконаних робіт і стислі строки виконання їх;</a:t>
            </a:r>
            <a:endParaRPr lang="ru-RU" sz="1800" dirty="0" smtClean="0">
              <a:solidFill>
                <a:srgbClr val="35759D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35759D"/>
                </a:solidFill>
              </a:rPr>
              <a:t>підвищена оплата на збиранні врожаю;</a:t>
            </a:r>
            <a:endParaRPr lang="ru-RU" sz="1800" dirty="0" smtClean="0">
              <a:solidFill>
                <a:srgbClr val="35759D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35759D"/>
                </a:solidFill>
              </a:rPr>
              <a:t>доплати за стаж роботи в даному господарстві і кваліфікацію виконавця (класність);</a:t>
            </a:r>
            <a:endParaRPr lang="ru-RU" sz="1800" dirty="0" smtClean="0">
              <a:solidFill>
                <a:srgbClr val="35759D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35759D"/>
                </a:solidFill>
              </a:rPr>
              <a:t>надбавки за роботу із захисту рослин і на різних видах техніки.</a:t>
            </a:r>
            <a:endParaRPr lang="ru-RU" sz="1800" dirty="0" smtClean="0">
              <a:solidFill>
                <a:srgbClr val="35759D"/>
              </a:solidFill>
            </a:endParaRPr>
          </a:p>
          <a:p>
            <a:endParaRPr lang="uk-UA" sz="1800" b="1" dirty="0" smtClean="0"/>
          </a:p>
          <a:p>
            <a:pPr indent="-161925">
              <a:buNone/>
            </a:pPr>
            <a:r>
              <a:rPr lang="uk-UA" sz="1800" b="1" dirty="0" smtClean="0">
                <a:solidFill>
                  <a:srgbClr val="C00000"/>
                </a:solidFill>
              </a:rPr>
              <a:t>Преміювання за: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збереження і ефективне використання техніки та подовження строків служби техніки;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економію енергоресурсів та інших прямих витрат;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180975" lvl="0" indent="-180975"/>
            <a:r>
              <a:rPr lang="uk-UA" sz="1800" dirty="0" smtClean="0">
                <a:solidFill>
                  <a:srgbClr val="C00000"/>
                </a:solidFill>
              </a:rPr>
              <a:t>досягнення високих врожаїв і прибутків.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ru-RU" sz="1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3200" y="116632"/>
            <a:ext cx="7200800" cy="477835"/>
          </a:xfrm>
        </p:spPr>
        <p:txBody>
          <a:bodyPr/>
          <a:lstStyle/>
          <a:p>
            <a:r>
              <a:rPr lang="uk-UA" sz="2800" b="1" dirty="0" smtClean="0">
                <a:solidFill>
                  <a:srgbClr val="366C00"/>
                </a:solidFill>
              </a:rPr>
              <a:t>Оплата праці в </a:t>
            </a:r>
            <a:r>
              <a:rPr lang="uk-UA" sz="2800" b="1" dirty="0" smtClean="0">
                <a:solidFill>
                  <a:srgbClr val="366C00"/>
                </a:solidFill>
              </a:rPr>
              <a:t>тваринництві</a:t>
            </a:r>
            <a:endParaRPr lang="ru-RU" sz="2800" b="1" dirty="0">
              <a:solidFill>
                <a:srgbClr val="366C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908720"/>
            <a:ext cx="7007696" cy="5760640"/>
          </a:xfrm>
        </p:spPr>
        <p:txBody>
          <a:bodyPr/>
          <a:lstStyle/>
          <a:p>
            <a:pPr marL="0" indent="0" algn="just">
              <a:buNone/>
            </a:pPr>
            <a:r>
              <a:rPr lang="uk-UA" sz="1800" b="1" dirty="0" smtClean="0">
                <a:solidFill>
                  <a:srgbClr val="4B9600"/>
                </a:solidFill>
              </a:rPr>
              <a:t>Оплата праці тваринників при відрядній формі </a:t>
            </a:r>
            <a:r>
              <a:rPr lang="uk-UA" sz="1800" dirty="0" smtClean="0">
                <a:solidFill>
                  <a:srgbClr val="4B9600"/>
                </a:solidFill>
              </a:rPr>
              <a:t>здійснюється за розцінками за центнер (одиницю) виробленої (реалізованої) продукції, за вартість її в грошовому виразі або за одиницю валового доходу.</a:t>
            </a:r>
            <a:endParaRPr lang="ru-RU" sz="1800" dirty="0" smtClean="0">
              <a:solidFill>
                <a:srgbClr val="4B9600"/>
              </a:solidFill>
            </a:endParaRPr>
          </a:p>
          <a:p>
            <a:pPr>
              <a:buNone/>
            </a:pPr>
            <a:endParaRPr lang="uk-UA" sz="1800" b="1" dirty="0" smtClean="0"/>
          </a:p>
          <a:p>
            <a:pPr marL="0" indent="0" algn="just">
              <a:buNone/>
            </a:pPr>
            <a:r>
              <a:rPr lang="uk-UA" sz="1800" dirty="0" smtClean="0">
                <a:solidFill>
                  <a:srgbClr val="35759D"/>
                </a:solidFill>
              </a:rPr>
              <a:t>У тваринництві найдоцільнішою системою оплати праці є </a:t>
            </a:r>
            <a:r>
              <a:rPr lang="uk-UA" sz="1800" b="1" dirty="0" smtClean="0">
                <a:solidFill>
                  <a:srgbClr val="35759D"/>
                </a:solidFill>
              </a:rPr>
              <a:t>акордно-преміальна </a:t>
            </a:r>
            <a:r>
              <a:rPr lang="uk-UA" sz="1800" b="1" dirty="0" smtClean="0">
                <a:solidFill>
                  <a:srgbClr val="35759D"/>
                </a:solidFill>
              </a:rPr>
              <a:t>система, </a:t>
            </a:r>
            <a:r>
              <a:rPr lang="uk-UA" sz="1800" dirty="0" smtClean="0">
                <a:solidFill>
                  <a:srgbClr val="35759D"/>
                </a:solidFill>
              </a:rPr>
              <a:t>яка передбачає оплату праці за такими двома показниками</a:t>
            </a:r>
            <a:r>
              <a:rPr lang="uk-UA" sz="1800" dirty="0" smtClean="0">
                <a:solidFill>
                  <a:srgbClr val="35759D"/>
                </a:solidFill>
              </a:rPr>
              <a:t>: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180975" indent="-180975" algn="just"/>
            <a:r>
              <a:rPr lang="uk-UA" sz="1800" dirty="0" smtClean="0">
                <a:solidFill>
                  <a:srgbClr val="00B0F0"/>
                </a:solidFill>
              </a:rPr>
              <a:t>обсяг виконаних робіт, за що виплачується аванс розміром прийнятих у господарстві тарифних ставок і кваліфікаційних розрядів з урахуванням надбавок за класність, звання </a:t>
            </a:r>
            <a:r>
              <a:rPr lang="uk-UA" sz="1800" dirty="0" err="1" smtClean="0">
                <a:solidFill>
                  <a:srgbClr val="00B0F0"/>
                </a:solidFill>
              </a:rPr>
              <a:t>“Майстер”</a:t>
            </a:r>
            <a:r>
              <a:rPr lang="uk-UA" sz="1800" dirty="0" smtClean="0">
                <a:solidFill>
                  <a:srgbClr val="00B0F0"/>
                </a:solidFill>
              </a:rPr>
              <a:t>, якість виконаних робіт, шкідливість робіт та ін., що передбачено в положенні з оплати праці в господарстві.</a:t>
            </a:r>
          </a:p>
          <a:p>
            <a:pPr marL="180975" indent="-180975" algn="just">
              <a:buNone/>
            </a:pPr>
            <a:endParaRPr lang="ru-RU" sz="1800" dirty="0" smtClean="0">
              <a:solidFill>
                <a:srgbClr val="00B0F0"/>
              </a:solidFill>
            </a:endParaRPr>
          </a:p>
          <a:p>
            <a:pPr marL="180975" indent="-180975" algn="just"/>
            <a:r>
              <a:rPr lang="uk-UA" sz="1800" dirty="0" smtClean="0">
                <a:solidFill>
                  <a:srgbClr val="00B0F0"/>
                </a:solidFill>
              </a:rPr>
              <a:t>кількість </a:t>
            </a:r>
            <a:r>
              <a:rPr lang="uk-UA" sz="1800" dirty="0" smtClean="0">
                <a:solidFill>
                  <a:srgbClr val="00B0F0"/>
                </a:solidFill>
              </a:rPr>
              <a:t>і якість отриманої продукції з доплатою до авансу 25-50 відсотків за умов отримання кількості та якості продукції згідно з прийнятими нормативами (договорами</a:t>
            </a:r>
            <a:r>
              <a:rPr lang="uk-UA" sz="1800" dirty="0" smtClean="0">
                <a:solidFill>
                  <a:srgbClr val="00B0F0"/>
                </a:solidFill>
              </a:rPr>
              <a:t>).</a:t>
            </a:r>
            <a:endParaRPr lang="ru-RU" sz="1800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lenovList">
  <a:themeElements>
    <a:clrScheme name="">
      <a:dk1>
        <a:srgbClr val="5F5F5F"/>
      </a:dk1>
      <a:lt1>
        <a:srgbClr val="FFFFFF"/>
      </a:lt1>
      <a:dk2>
        <a:srgbClr val="5F5F5F"/>
      </a:dk2>
      <a:lt2>
        <a:srgbClr val="478E00"/>
      </a:lt2>
      <a:accent1>
        <a:srgbClr val="5EA400"/>
      </a:accent1>
      <a:accent2>
        <a:srgbClr val="92CC00"/>
      </a:accent2>
      <a:accent3>
        <a:srgbClr val="FFFFFF"/>
      </a:accent3>
      <a:accent4>
        <a:srgbClr val="505050"/>
      </a:accent4>
      <a:accent5>
        <a:srgbClr val="B6CFAA"/>
      </a:accent5>
      <a:accent6>
        <a:srgbClr val="84B900"/>
      </a:accent6>
      <a:hlink>
        <a:srgbClr val="B3E00B"/>
      </a:hlink>
      <a:folHlink>
        <a:srgbClr val="D1D1D1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KlenovList</Template>
  <TotalTime>178</TotalTime>
  <Words>961</Words>
  <Application>Microsoft Office PowerPoint</Application>
  <PresentationFormat>Экран (4:3)</PresentationFormat>
  <Paragraphs>116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KlenovList</vt:lpstr>
      <vt:lpstr>1.7. Організація матеріального стимулювання в аграрних формуваннях </vt:lpstr>
      <vt:lpstr>Суть оплати праці. Основні принципи оплати праці</vt:lpstr>
      <vt:lpstr>Види, форми і системи оплати праці</vt:lpstr>
      <vt:lpstr>Відрядна та погодинна оплати праці</vt:lpstr>
      <vt:lpstr>Акордно-преміальна система оплати праці</vt:lpstr>
      <vt:lpstr>Тарифна система та її елементи</vt:lpstr>
      <vt:lpstr>Оплата праці в рослинництві</vt:lpstr>
      <vt:lpstr>Оплата праці в тваринництві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1.7. Організація матеріального стимулювання в аграрних формуваннях</dc:title>
  <dc:subject>Êëåíîâûé ëèñò</dc:subject>
  <dc:creator>Юра</dc:creator>
  <dc:description>http://propowerpoint.ru - Áåñïëàòíûå øàáëîíû äëÿ ïðåçåíòàöèé. Ïîëåçíûå ñîâåòû è óðîêè  PowerPoint .</dc:description>
  <cp:lastModifiedBy>Юра</cp:lastModifiedBy>
  <cp:revision>19</cp:revision>
  <dcterms:created xsi:type="dcterms:W3CDTF">2015-01-02T06:15:59Z</dcterms:created>
  <dcterms:modified xsi:type="dcterms:W3CDTF">2015-01-02T13:54:22Z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0008007c090000000000010243100207f6000400038000</vt:lpwstr>
  </property>
</Properties>
</file>