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thumbnail" Target="docProps/thumbnail0.jpeg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4" r:id="rId4"/>
    <p:sldId id="263" r:id="rId5"/>
    <p:sldId id="257" r:id="rId6"/>
    <p:sldId id="261" r:id="rId7"/>
    <p:sldId id="258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6879" autoAdjust="0"/>
  </p:normalViewPr>
  <p:slideViewPr>
    <p:cSldViewPr snapToGrid="0">
      <p:cViewPr>
        <p:scale>
          <a:sx n="110" d="100"/>
          <a:sy n="110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A07AE-B01F-41F3-8EA8-6DC2904814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A72DAF8-B924-4016-8F59-B112DE27171B}" type="pres">
      <dgm:prSet presAssocID="{65CA07AE-B01F-41F3-8EA8-6DC290481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48B713B-E32D-46E2-BBEB-456C33443F4B}" type="presOf" srcId="{65CA07AE-B01F-41F3-8EA8-6DC2904814A2}" destId="{BA72DAF8-B924-4016-8F59-B112DE27171B}" srcOrd="0" destOrd="0" presId="urn:microsoft.com/office/officeart/2005/8/layout/orgChart1"/>
  </dgm:cxnLst>
  <dgm:bg>
    <a:solidFill>
      <a:srgbClr val="FFFF00"/>
    </a:solidFill>
    <a:effectLst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A07AE-B01F-41F3-8EA8-6DC2904814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A72DAF8-B924-4016-8F59-B112DE27171B}" type="pres">
      <dgm:prSet presAssocID="{65CA07AE-B01F-41F3-8EA8-6DC290481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F12CE07-8D6E-4ED5-ADF6-7BA2B6DFADE9}" type="presOf" srcId="{65CA07AE-B01F-41F3-8EA8-6DC2904814A2}" destId="{BA72DAF8-B924-4016-8F59-B112DE27171B}" srcOrd="0" destOrd="0" presId="urn:microsoft.com/office/officeart/2005/8/layout/orgChart1"/>
  </dgm:cxnLst>
  <dgm:bg>
    <a:solidFill>
      <a:srgbClr val="FFFF00"/>
    </a:solidFill>
    <a:effectLst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A07AE-B01F-41F3-8EA8-6DC2904814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A72DAF8-B924-4016-8F59-B112DE27171B}" type="pres">
      <dgm:prSet presAssocID="{65CA07AE-B01F-41F3-8EA8-6DC2904814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A678ADA-4A4D-43A6-9F52-7E417C3D358A}" type="presOf" srcId="{65CA07AE-B01F-41F3-8EA8-6DC2904814A2}" destId="{BA72DAF8-B924-4016-8F59-B112DE27171B}" srcOrd="0" destOrd="0" presId="urn:microsoft.com/office/officeart/2005/8/layout/orgChart1"/>
  </dgm:cxnLst>
  <dgm:bg>
    <a:solidFill>
      <a:srgbClr val="FFFF00"/>
    </a:solidFill>
    <a:effectLst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91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7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12/30/2014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‹№›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634" y="3701091"/>
            <a:ext cx="6178975" cy="303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1474" y="0"/>
            <a:ext cx="8619227" cy="15355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/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4900" dirty="0" smtClean="0">
                <a:solidFill>
                  <a:srgbClr val="FFC000"/>
                </a:solidFill>
              </a:rPr>
              <a:t>1.9. Система ведення господарства 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7" y="1006596"/>
            <a:ext cx="4761781" cy="264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224" y="983411"/>
            <a:ext cx="3983248" cy="26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17" y="3726971"/>
            <a:ext cx="264184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202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/>
          </a:blip>
          <a:srcRect/>
          <a:stretch>
            <a:fillRect/>
          </a:stretch>
        </p:blipFill>
        <p:spPr bwMode="auto">
          <a:xfrm>
            <a:off x="181155" y="981974"/>
            <a:ext cx="8824823" cy="57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60212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Система ведення господарства</a:t>
            </a:r>
            <a:endParaRPr lang="uk-UA" sz="4000" b="1" dirty="0"/>
          </a:p>
        </p:txBody>
      </p:sp>
      <p:sp>
        <p:nvSpPr>
          <p:cNvPr id="70" name="Прямокутник 69"/>
          <p:cNvSpPr/>
          <p:nvPr/>
        </p:nvSpPr>
        <p:spPr>
          <a:xfrm>
            <a:off x="172527" y="698741"/>
            <a:ext cx="8712679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 smtClean="0"/>
          </a:p>
          <a:p>
            <a:pPr algn="just"/>
            <a:r>
              <a:rPr lang="uk-UA" b="1" i="1" dirty="0" smtClean="0">
                <a:solidFill>
                  <a:srgbClr val="FFFF00"/>
                </a:solidFill>
              </a:rPr>
              <a:t>Система ведення господарства </a:t>
            </a:r>
            <a:r>
              <a:rPr lang="uk-UA" b="1" dirty="0" smtClean="0">
                <a:solidFill>
                  <a:srgbClr val="FFFF00"/>
                </a:solidFill>
              </a:rPr>
              <a:t>– це правильна спеціалізація підприємства, раціональне поєднання галузей, які разом із комплексом соціально-економічних, агрозоотехнічних та організаційних заходів спрямовані на всебічне використання виробничого потенціалу підприємства, одержання максимального прибутку.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b="1" dirty="0" smtClean="0">
                <a:solidFill>
                  <a:srgbClr val="FFFF00"/>
                </a:solidFill>
              </a:rPr>
              <a:t>Науково обґрунтована система ведення господарства охоплює всі сторони сільськогосподарського виробництва:</a:t>
            </a:r>
            <a:endParaRPr lang="ru-RU" b="1" dirty="0" smtClean="0">
              <a:solidFill>
                <a:srgbClr val="FFFF00"/>
              </a:solidFill>
            </a:endParaRPr>
          </a:p>
          <a:p>
            <a:pPr lvl="0" algn="just">
              <a:lnSpc>
                <a:spcPts val="2700"/>
              </a:lnSpc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i="1" dirty="0" smtClean="0">
                <a:solidFill>
                  <a:srgbClr val="FFFF00"/>
                </a:solidFill>
              </a:rPr>
              <a:t>раціональне розміщення і спеціалізацію;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lvl="0" algn="just">
              <a:lnSpc>
                <a:spcPts val="2700"/>
              </a:lnSpc>
              <a:buFont typeface="Wingdings" pitchFamily="2" charset="2"/>
              <a:buChar char="ü"/>
            </a:pPr>
            <a:r>
              <a:rPr lang="uk-UA" b="1" i="1" dirty="0" smtClean="0">
                <a:solidFill>
                  <a:srgbClr val="FFFF00"/>
                </a:solidFill>
              </a:rPr>
              <a:t> правильне поєднання галузей;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lvl="0" algn="just">
              <a:lnSpc>
                <a:spcPts val="2700"/>
              </a:lnSpc>
              <a:buFont typeface="Wingdings" pitchFamily="2" charset="2"/>
              <a:buChar char="ü"/>
            </a:pPr>
            <a:r>
              <a:rPr lang="uk-UA" b="1" i="1" dirty="0" smtClean="0">
                <a:solidFill>
                  <a:srgbClr val="FFFF00"/>
                </a:solidFill>
              </a:rPr>
              <a:t> інтенсифікацію;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lvl="0" algn="just">
              <a:lnSpc>
                <a:spcPts val="2700"/>
              </a:lnSpc>
              <a:buFont typeface="Wingdings" pitchFamily="2" charset="2"/>
              <a:buChar char="ü"/>
            </a:pPr>
            <a:r>
              <a:rPr lang="uk-UA" b="1" i="1" dirty="0" smtClean="0">
                <a:solidFill>
                  <a:srgbClr val="FFFF00"/>
                </a:solidFill>
              </a:rPr>
              <a:t> найефективніші напрями використання капітальних вкладень;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lvl="0" algn="just">
              <a:lnSpc>
                <a:spcPts val="2700"/>
              </a:lnSpc>
              <a:buFont typeface="Wingdings" pitchFamily="2" charset="2"/>
              <a:buChar char="ü"/>
            </a:pPr>
            <a:r>
              <a:rPr lang="uk-UA" b="1" i="1" dirty="0" smtClean="0">
                <a:solidFill>
                  <a:srgbClr val="FFFF00"/>
                </a:solidFill>
              </a:rPr>
              <a:t> впровадження прогресивних методів організації праці;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lvl="0" algn="just">
              <a:lnSpc>
                <a:spcPts val="2700"/>
              </a:lnSpc>
              <a:buFont typeface="Wingdings" pitchFamily="2" charset="2"/>
              <a:buChar char="ü"/>
            </a:pPr>
            <a:r>
              <a:rPr lang="uk-UA" b="1" i="1" dirty="0" smtClean="0">
                <a:solidFill>
                  <a:srgbClr val="FFFF00"/>
                </a:solidFill>
              </a:rPr>
              <a:t> вдосконалення форм управління і планування виробництва;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marL="180975" lvl="0" indent="-180975" algn="just">
              <a:lnSpc>
                <a:spcPts val="2700"/>
              </a:lnSpc>
              <a:buFont typeface="Wingdings" pitchFamily="2" charset="2"/>
              <a:buChar char="ü"/>
            </a:pPr>
            <a:r>
              <a:rPr lang="uk-UA" b="1" i="1" dirty="0" smtClean="0">
                <a:solidFill>
                  <a:srgbClr val="FFFF00"/>
                </a:solidFill>
              </a:rPr>
              <a:t> зростання матеріальної заінтересованості працівників у збільшенні виробництва продукції і зниженні її собівартості, підвищенні ефективності всіх галузей. 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2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13000" contrast="-28000"/>
          </a:blip>
          <a:srcRect/>
          <a:stretch>
            <a:fillRect/>
          </a:stretch>
        </p:blipFill>
        <p:spPr bwMode="auto">
          <a:xfrm>
            <a:off x="155275" y="1069675"/>
            <a:ext cx="8858803" cy="551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Система </a:t>
            </a:r>
            <a:r>
              <a:rPr lang="uk-UA" sz="2800" b="1" dirty="0" smtClean="0"/>
              <a:t>рослинництва</a:t>
            </a:r>
            <a:endParaRPr lang="uk-UA" sz="2800" b="1" dirty="0"/>
          </a:p>
        </p:txBody>
      </p:sp>
      <p:sp>
        <p:nvSpPr>
          <p:cNvPr id="70" name="Прямокутник 69"/>
          <p:cNvSpPr/>
          <p:nvPr/>
        </p:nvSpPr>
        <p:spPr>
          <a:xfrm>
            <a:off x="172527" y="1043797"/>
            <a:ext cx="87126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 smtClean="0"/>
          </a:p>
          <a:p>
            <a:pPr algn="just"/>
            <a:r>
              <a:rPr lang="uk-UA" b="1" i="1" dirty="0" smtClean="0"/>
              <a:t>Система рослинництва </a:t>
            </a:r>
            <a:r>
              <a:rPr lang="uk-UA" b="1" dirty="0" smtClean="0"/>
              <a:t>- це сукупність технічних, технологічних, організаційних та економічних заходів щодо ведення його галузей. Як загальне поняття вона охоплює всі галузі рослинництва і раціональні способи введення їх за природно-економічними зонами і складається з різних галузевих систем: рільництва, овочівництва, садівництва, лукопасовищного господарства і лісівництва.</a:t>
            </a:r>
            <a:endParaRPr lang="ru-RU" b="1" dirty="0" smtClean="0"/>
          </a:p>
          <a:p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Технологічною основою рослинництва є система землеробства, яка являє собою комплекс організаційно-економічних та агротехнічних заходів, спрямованих на раціональне використання землі, підвищення урожайності сільськогосподарських культур, збереження та підвищення родючості грунту.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землеробства є організаційно-технологічною основою рослинництва. Вона тісно пов’язана з системою ведення тваринництва, системою механізації та електрифікації, системою підсобних виробництв і промислів.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2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Система </a:t>
            </a:r>
            <a:r>
              <a:rPr lang="uk-UA" sz="2800" b="1" dirty="0" smtClean="0"/>
              <a:t>рослинництва</a:t>
            </a:r>
            <a:endParaRPr lang="uk-UA" sz="2800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0" y="583522"/>
          <a:ext cx="9144000" cy="599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2750348" y="757647"/>
            <a:ext cx="3344091" cy="404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96190" y="1393126"/>
            <a:ext cx="1202326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3183527" y="1336767"/>
            <a:ext cx="1045028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35733" y="1336767"/>
            <a:ext cx="1045028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праці і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698715" y="134112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1707423" y="2394858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будівель, споруд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720486" y="350520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оборотних засобів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568189" y="1323703"/>
            <a:ext cx="1136469" cy="518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сівозмін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568189" y="1976845"/>
            <a:ext cx="1136469" cy="518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r>
              <a:rPr lang="uk-UA" sz="1000" b="1" dirty="0" smtClean="0"/>
              <a:t> </a:t>
            </a:r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удобрення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581252" y="2643052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обробітку грунту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594315" y="3570515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захисту рослин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4581253" y="4497979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меліоративних  заходів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4594315" y="542544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збирання урожаю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516040" y="1319348"/>
            <a:ext cx="1136469" cy="544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території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529103" y="1998616"/>
            <a:ext cx="1136469" cy="561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робочою силою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7529103" y="2704010"/>
            <a:ext cx="1136469" cy="770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 форм кооперації і поділу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7529103" y="3592286"/>
            <a:ext cx="1136469" cy="5225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виробничих процесів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7529103" y="4232367"/>
            <a:ext cx="1136469" cy="50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Нормування і оплата  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7542166" y="5486400"/>
            <a:ext cx="1136469" cy="431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планування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7537811" y="4855030"/>
            <a:ext cx="1136469" cy="50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обліку, звітності 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7550874" y="6043750"/>
            <a:ext cx="1136469" cy="431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управління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258" y="1750423"/>
            <a:ext cx="1123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Матеріально-технічне забезпечення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4959" y="809897"/>
            <a:ext cx="3252158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ведення рослинництва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2674" y="1541418"/>
            <a:ext cx="90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машин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 сполучна лінія 29"/>
          <p:cNvCxnSpPr/>
          <p:nvPr/>
        </p:nvCxnSpPr>
        <p:spPr>
          <a:xfrm>
            <a:off x="744583" y="1214846"/>
            <a:ext cx="5891348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16200000" flipH="1">
            <a:off x="681337" y="1299539"/>
            <a:ext cx="165464" cy="133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 rot="16200000" flipH="1">
            <a:off x="6546020" y="1287021"/>
            <a:ext cx="130628" cy="114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 rot="16200000" flipH="1">
            <a:off x="215537" y="2540725"/>
            <a:ext cx="2690948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 rot="16200000" flipH="1">
            <a:off x="2096588" y="3494314"/>
            <a:ext cx="4663440" cy="26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>
            <a:off x="6635931" y="1232099"/>
            <a:ext cx="7053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 rot="16200000" flipH="1">
            <a:off x="4833258" y="3722914"/>
            <a:ext cx="5055325" cy="39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>
            <a:endCxn id="20" idx="1"/>
          </p:cNvCxnSpPr>
          <p:nvPr/>
        </p:nvCxnSpPr>
        <p:spPr>
          <a:xfrm>
            <a:off x="7354389" y="308283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>
            <a:off x="7363098" y="387531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/>
          <p:nvPr/>
        </p:nvCxnSpPr>
        <p:spPr>
          <a:xfrm>
            <a:off x="7376161" y="450233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/>
          <p:nvPr/>
        </p:nvCxnSpPr>
        <p:spPr>
          <a:xfrm>
            <a:off x="7376161" y="5103222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/>
          <p:cNvCxnSpPr/>
          <p:nvPr/>
        </p:nvCxnSpPr>
        <p:spPr>
          <a:xfrm>
            <a:off x="7376161" y="5743303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>
            <a:off x="7367780" y="6261380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/>
          <p:nvPr/>
        </p:nvCxnSpPr>
        <p:spPr>
          <a:xfrm>
            <a:off x="4397829" y="158931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/>
          <p:cNvCxnSpPr/>
          <p:nvPr/>
        </p:nvCxnSpPr>
        <p:spPr>
          <a:xfrm>
            <a:off x="4397829" y="222939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/>
          <p:cNvCxnSpPr/>
          <p:nvPr/>
        </p:nvCxnSpPr>
        <p:spPr>
          <a:xfrm>
            <a:off x="4397829" y="303929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/>
          <p:cNvCxnSpPr/>
          <p:nvPr/>
        </p:nvCxnSpPr>
        <p:spPr>
          <a:xfrm>
            <a:off x="4410892" y="3979817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9"/>
          <p:cNvCxnSpPr/>
          <p:nvPr/>
        </p:nvCxnSpPr>
        <p:spPr>
          <a:xfrm>
            <a:off x="4423955" y="4894216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/>
          <p:cNvCxnSpPr/>
          <p:nvPr/>
        </p:nvCxnSpPr>
        <p:spPr>
          <a:xfrm>
            <a:off x="1554562" y="1734238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зі стрілкою 62"/>
          <p:cNvCxnSpPr/>
          <p:nvPr/>
        </p:nvCxnSpPr>
        <p:spPr>
          <a:xfrm>
            <a:off x="1554562" y="2743528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/>
          <p:cNvCxnSpPr/>
          <p:nvPr/>
        </p:nvCxnSpPr>
        <p:spPr>
          <a:xfrm>
            <a:off x="1571815" y="389084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зі стрілкою 64"/>
          <p:cNvCxnSpPr/>
          <p:nvPr/>
        </p:nvCxnSpPr>
        <p:spPr>
          <a:xfrm>
            <a:off x="1390660" y="172561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/>
          <p:cNvCxnSpPr/>
          <p:nvPr/>
        </p:nvCxnSpPr>
        <p:spPr>
          <a:xfrm>
            <a:off x="4237378" y="1587589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зі стрілкою 66"/>
          <p:cNvCxnSpPr/>
          <p:nvPr/>
        </p:nvCxnSpPr>
        <p:spPr>
          <a:xfrm>
            <a:off x="7187612" y="162209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/>
          <p:cNvCxnSpPr/>
          <p:nvPr/>
        </p:nvCxnSpPr>
        <p:spPr>
          <a:xfrm>
            <a:off x="7351513" y="1639346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>
            <a:off x="7360140" y="2277702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71"/>
          <p:cNvCxnSpPr/>
          <p:nvPr/>
        </p:nvCxnSpPr>
        <p:spPr>
          <a:xfrm>
            <a:off x="4438333" y="5848873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2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172528" y="994194"/>
            <a:ext cx="8842076" cy="567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Система </a:t>
            </a:r>
            <a:r>
              <a:rPr lang="uk-UA" sz="2800" b="1" dirty="0" smtClean="0"/>
              <a:t>тваринництва</a:t>
            </a:r>
            <a:endParaRPr lang="uk-UA" sz="2800" b="1" dirty="0"/>
          </a:p>
        </p:txBody>
      </p:sp>
      <p:sp>
        <p:nvSpPr>
          <p:cNvPr id="70" name="Прямокутник 69"/>
          <p:cNvSpPr/>
          <p:nvPr/>
        </p:nvSpPr>
        <p:spPr>
          <a:xfrm>
            <a:off x="172527" y="1043797"/>
            <a:ext cx="871267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i="1" dirty="0" smtClean="0"/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Система тваринництва </a:t>
            </a:r>
            <a:r>
              <a:rPr lang="uk-UA" b="1" dirty="0" smtClean="0">
                <a:solidFill>
                  <a:srgbClr val="FF0000"/>
                </a:solidFill>
              </a:rPr>
              <a:t>- це склад і співвідношення його галузей, а також сукупність технічних, зооветеринарних і організаційно-економічних заходів ведення виробництва, спрямованих на збільшення виробництва продукції тваринництва і підвищення його ефективності.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У системі тваринництва технічні, зооветеринарні та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організаційно-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економічні елементи пов’язані між собою, тісно взаємодіють, що дає змогу збільшувати виробництво продукції тваринництва, добиватися підвищення ефективності тваринницьких галузей.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b="1" dirty="0" smtClean="0"/>
              <a:t>У кожній галузі тваринництва відповідно до попиту ринку з одного боку і природних та економічних умов окремих зон і підприємств - з іншого, склалися напрями, що відрізняються за видами і співвідношенням виробленої продукції. У кожному господарстві повинні розвиватися галузі тваринництва з найбільш ефектнішим в даних умовах виробничим напрямом.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8172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Система </a:t>
            </a:r>
            <a:r>
              <a:rPr lang="uk-UA" sz="2800" b="1" dirty="0" smtClean="0"/>
              <a:t>тваринництва</a:t>
            </a:r>
            <a:endParaRPr lang="uk-UA" sz="2800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0" y="583522"/>
          <a:ext cx="9144000" cy="599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2750348" y="757647"/>
            <a:ext cx="3344091" cy="404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96190" y="1393126"/>
            <a:ext cx="1202326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3183527" y="1336767"/>
            <a:ext cx="1045028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35733" y="1336767"/>
            <a:ext cx="1045028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праці і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698715" y="134112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1707423" y="2394858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будівель, споруд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720486" y="350520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оборотних засобів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568189" y="1323703"/>
            <a:ext cx="1136469" cy="518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відтворення  поголів’я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568189" y="1976845"/>
            <a:ext cx="1136469" cy="518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r>
              <a:rPr lang="uk-UA" sz="1000" b="1" dirty="0" smtClean="0"/>
              <a:t> </a:t>
            </a:r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кормової бази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581252" y="2643052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Вдосконалення племінної роботи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594315" y="3570515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утримання тварин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4581253" y="4497979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захисту тварин від хвороб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516040" y="1319348"/>
            <a:ext cx="1136469" cy="544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форм і їх розміщення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529103" y="1998616"/>
            <a:ext cx="1136469" cy="561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робочою силою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7529103" y="2704010"/>
            <a:ext cx="1136469" cy="770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 форм кооперації і поділу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7529103" y="3592286"/>
            <a:ext cx="1136469" cy="5225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виробничих процесів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7529103" y="4232367"/>
            <a:ext cx="1136469" cy="50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Нормування і оплата  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7542166" y="5486400"/>
            <a:ext cx="1136469" cy="431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планування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7537811" y="4855030"/>
            <a:ext cx="1136469" cy="50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обліку, звітності 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7550874" y="6043750"/>
            <a:ext cx="1136469" cy="431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управління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258" y="1750423"/>
            <a:ext cx="1123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Матеріально-технічне забезпечення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4959" y="809897"/>
            <a:ext cx="3252158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ведення тваринництва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2674" y="1541418"/>
            <a:ext cx="90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машин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 сполучна лінія 29"/>
          <p:cNvCxnSpPr/>
          <p:nvPr/>
        </p:nvCxnSpPr>
        <p:spPr>
          <a:xfrm>
            <a:off x="744583" y="1214846"/>
            <a:ext cx="5891348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16200000" flipH="1">
            <a:off x="681337" y="1299539"/>
            <a:ext cx="165464" cy="133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 rot="16200000" flipH="1">
            <a:off x="6546020" y="1287021"/>
            <a:ext cx="130628" cy="114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 rot="16200000" flipH="1">
            <a:off x="215537" y="2540725"/>
            <a:ext cx="2690948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 rot="16200000" flipH="1">
            <a:off x="2571163" y="3019738"/>
            <a:ext cx="3715523" cy="27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>
            <a:off x="6635931" y="1232099"/>
            <a:ext cx="7053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 rot="16200000" flipH="1">
            <a:off x="4833258" y="3722914"/>
            <a:ext cx="5055325" cy="39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>
            <a:endCxn id="20" idx="1"/>
          </p:cNvCxnSpPr>
          <p:nvPr/>
        </p:nvCxnSpPr>
        <p:spPr>
          <a:xfrm>
            <a:off x="7354389" y="308283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>
            <a:off x="7363098" y="387531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/>
          <p:nvPr/>
        </p:nvCxnSpPr>
        <p:spPr>
          <a:xfrm>
            <a:off x="7376161" y="450233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/>
          <p:nvPr/>
        </p:nvCxnSpPr>
        <p:spPr>
          <a:xfrm>
            <a:off x="7376161" y="5103222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/>
          <p:cNvCxnSpPr/>
          <p:nvPr/>
        </p:nvCxnSpPr>
        <p:spPr>
          <a:xfrm>
            <a:off x="7376161" y="5743303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>
            <a:off x="7367780" y="6261380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/>
          <p:nvPr/>
        </p:nvCxnSpPr>
        <p:spPr>
          <a:xfrm>
            <a:off x="4397829" y="158931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/>
          <p:cNvCxnSpPr/>
          <p:nvPr/>
        </p:nvCxnSpPr>
        <p:spPr>
          <a:xfrm>
            <a:off x="4397829" y="222939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/>
          <p:cNvCxnSpPr/>
          <p:nvPr/>
        </p:nvCxnSpPr>
        <p:spPr>
          <a:xfrm>
            <a:off x="4397829" y="303929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/>
          <p:cNvCxnSpPr/>
          <p:nvPr/>
        </p:nvCxnSpPr>
        <p:spPr>
          <a:xfrm>
            <a:off x="4410892" y="3979817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9"/>
          <p:cNvCxnSpPr/>
          <p:nvPr/>
        </p:nvCxnSpPr>
        <p:spPr>
          <a:xfrm>
            <a:off x="4423955" y="4894216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/>
          <p:cNvCxnSpPr/>
          <p:nvPr/>
        </p:nvCxnSpPr>
        <p:spPr>
          <a:xfrm>
            <a:off x="1554562" y="1734238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зі стрілкою 62"/>
          <p:cNvCxnSpPr/>
          <p:nvPr/>
        </p:nvCxnSpPr>
        <p:spPr>
          <a:xfrm>
            <a:off x="1554562" y="2743528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/>
          <p:cNvCxnSpPr/>
          <p:nvPr/>
        </p:nvCxnSpPr>
        <p:spPr>
          <a:xfrm>
            <a:off x="1571815" y="389084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зі стрілкою 64"/>
          <p:cNvCxnSpPr/>
          <p:nvPr/>
        </p:nvCxnSpPr>
        <p:spPr>
          <a:xfrm>
            <a:off x="1390660" y="172561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/>
          <p:cNvCxnSpPr/>
          <p:nvPr/>
        </p:nvCxnSpPr>
        <p:spPr>
          <a:xfrm>
            <a:off x="4237378" y="1587589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зі стрілкою 66"/>
          <p:cNvCxnSpPr/>
          <p:nvPr/>
        </p:nvCxnSpPr>
        <p:spPr>
          <a:xfrm>
            <a:off x="7187612" y="162209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/>
          <p:cNvCxnSpPr/>
          <p:nvPr/>
        </p:nvCxnSpPr>
        <p:spPr>
          <a:xfrm>
            <a:off x="7351513" y="1639346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>
            <a:off x="7360140" y="2277702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2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172528" y="966157"/>
            <a:ext cx="8798943" cy="57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Система ведення обслуговуючих і підсобних промислових виробництв</a:t>
            </a:r>
            <a:endParaRPr lang="uk-UA" sz="2000" b="1" dirty="0"/>
          </a:p>
        </p:txBody>
      </p:sp>
      <p:sp>
        <p:nvSpPr>
          <p:cNvPr id="70" name="Прямокутник 69"/>
          <p:cNvSpPr/>
          <p:nvPr/>
        </p:nvSpPr>
        <p:spPr>
          <a:xfrm>
            <a:off x="172527" y="1043801"/>
            <a:ext cx="8781692" cy="553997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Організація обслуговуючих і підсобних промислових виробництв сприяє ефективному розвитку галузей сільськогосподарського виробництва, зменшенню сезонності використання робочої сили, зокрема більш повному і рівномірному використанню її протягом року, особливо в пізньоосінній, зимовий та ранньовесняний періоди. </a:t>
            </a:r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За видами діяльності обслуговуючі та підсобні промислові підприємства поділяються на:</a:t>
            </a:r>
          </a:p>
          <a:p>
            <a:pPr algn="just"/>
            <a:endParaRPr lang="ru-RU" dirty="0" smtClean="0"/>
          </a:p>
          <a:p>
            <a:pPr algn="just"/>
            <a:r>
              <a:rPr lang="uk-UA" i="1" dirty="0" smtClean="0">
                <a:solidFill>
                  <a:srgbClr val="FFFF00"/>
                </a:solidFill>
              </a:rPr>
              <a:t>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переробку сільськогосподарської продукції (консервні заводи і цехи, млини, комбікормові заводи, олійні цехи та інші);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зберігання сільськогосподарської продукції (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овоче-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фруктосховища, картоплесховища, холодильне обладнання);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будівельних матеріалів (цегельні та черепичні заводи, лісопилки, кам’яні кар’єри);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 керамічних і скляних виробів, тари, предметів побуту (меблів, столярних виробів, кошиків, віників та інше);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послуг (розпиловування деревосировини, подрібнення зерна, технічне і сервісне обслуговування, ветеринарного обслуговування тощо)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2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38606" cy="36576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/>
              <a:t>Система ведення обслуговуючих і підсобних промислових виробництв</a:t>
            </a:r>
            <a:endParaRPr lang="uk-UA" sz="2000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0" y="583522"/>
          <a:ext cx="9144000" cy="599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2750348" y="757647"/>
            <a:ext cx="3344091" cy="404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96190" y="1393126"/>
            <a:ext cx="1202326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3183527" y="1336767"/>
            <a:ext cx="1045028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Технологія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35733" y="1336767"/>
            <a:ext cx="1045028" cy="1441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праці і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698715" y="134112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1707423" y="2394858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будівель, споруд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720486" y="350520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оборотних засобів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568189" y="1323703"/>
            <a:ext cx="1136469" cy="518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виробництва обслуговування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563999" y="1970191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Технологічні параметри діяльності видів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559809" y="2889029"/>
            <a:ext cx="1136469" cy="783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заходів  транспортування і зберігання продукції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516040" y="1319348"/>
            <a:ext cx="1136469" cy="544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виробництва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529103" y="1998616"/>
            <a:ext cx="1136469" cy="561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робочою силою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7529103" y="2704010"/>
            <a:ext cx="1136469" cy="7707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 форм кооперації і поділу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7529103" y="3592286"/>
            <a:ext cx="1136469" cy="5225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виробництва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7529103" y="4232367"/>
            <a:ext cx="1136469" cy="50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Нормування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7542166" y="5486400"/>
            <a:ext cx="1136469" cy="431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праці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7537811" y="4855030"/>
            <a:ext cx="1136469" cy="50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обліку, звітності 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7550874" y="6043750"/>
            <a:ext cx="1136469" cy="431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планування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258" y="1750423"/>
            <a:ext cx="1123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Матеріально-технічне забезпечення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4959" y="749512"/>
            <a:ext cx="3252158" cy="415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05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ведення обслуговуючих і підсобних промислових виробництв</a:t>
            </a:r>
            <a:endParaRPr lang="ru-RU" sz="1050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3663" y="1360264"/>
            <a:ext cx="1061295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машин, механізація, автоматизація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 сполучна лінія 29"/>
          <p:cNvCxnSpPr/>
          <p:nvPr/>
        </p:nvCxnSpPr>
        <p:spPr>
          <a:xfrm>
            <a:off x="744583" y="1214846"/>
            <a:ext cx="5891348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16200000" flipH="1">
            <a:off x="681337" y="1299539"/>
            <a:ext cx="165464" cy="133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 rot="16200000" flipH="1">
            <a:off x="6546020" y="1287021"/>
            <a:ext cx="130628" cy="114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 rot="16200000" flipH="1">
            <a:off x="215537" y="2540725"/>
            <a:ext cx="2690948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 rot="16200000" flipH="1">
            <a:off x="3386360" y="2204540"/>
            <a:ext cx="2059251" cy="1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>
            <a:off x="6635931" y="1232099"/>
            <a:ext cx="7053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 rot="16200000" flipH="1">
            <a:off x="4833258" y="3722914"/>
            <a:ext cx="5055325" cy="39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>
            <a:endCxn id="20" idx="1"/>
          </p:cNvCxnSpPr>
          <p:nvPr/>
        </p:nvCxnSpPr>
        <p:spPr>
          <a:xfrm>
            <a:off x="7354389" y="308283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>
            <a:off x="7363098" y="387531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/>
          <p:nvPr/>
        </p:nvCxnSpPr>
        <p:spPr>
          <a:xfrm>
            <a:off x="7376161" y="450233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/>
          <p:nvPr/>
        </p:nvCxnSpPr>
        <p:spPr>
          <a:xfrm>
            <a:off x="7376161" y="5103222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/>
          <p:cNvCxnSpPr/>
          <p:nvPr/>
        </p:nvCxnSpPr>
        <p:spPr>
          <a:xfrm>
            <a:off x="7376161" y="5743303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>
            <a:off x="7367780" y="6261380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/>
          <p:nvPr/>
        </p:nvCxnSpPr>
        <p:spPr>
          <a:xfrm>
            <a:off x="4397829" y="158931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/>
          <p:cNvCxnSpPr/>
          <p:nvPr/>
        </p:nvCxnSpPr>
        <p:spPr>
          <a:xfrm>
            <a:off x="4397829" y="2298405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/>
          <p:cNvCxnSpPr/>
          <p:nvPr/>
        </p:nvCxnSpPr>
        <p:spPr>
          <a:xfrm>
            <a:off x="4406456" y="3229072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/>
          <p:cNvCxnSpPr/>
          <p:nvPr/>
        </p:nvCxnSpPr>
        <p:spPr>
          <a:xfrm>
            <a:off x="1554562" y="1734238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зі стрілкою 62"/>
          <p:cNvCxnSpPr/>
          <p:nvPr/>
        </p:nvCxnSpPr>
        <p:spPr>
          <a:xfrm>
            <a:off x="1554562" y="2743528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/>
          <p:cNvCxnSpPr/>
          <p:nvPr/>
        </p:nvCxnSpPr>
        <p:spPr>
          <a:xfrm>
            <a:off x="1571815" y="389084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зі стрілкою 64"/>
          <p:cNvCxnSpPr/>
          <p:nvPr/>
        </p:nvCxnSpPr>
        <p:spPr>
          <a:xfrm>
            <a:off x="1390660" y="1725611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/>
          <p:cNvCxnSpPr/>
          <p:nvPr/>
        </p:nvCxnSpPr>
        <p:spPr>
          <a:xfrm>
            <a:off x="4237378" y="1587589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зі стрілкою 66"/>
          <p:cNvCxnSpPr/>
          <p:nvPr/>
        </p:nvCxnSpPr>
        <p:spPr>
          <a:xfrm>
            <a:off x="7187612" y="1622094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/>
          <p:cNvCxnSpPr/>
          <p:nvPr/>
        </p:nvCxnSpPr>
        <p:spPr>
          <a:xfrm>
            <a:off x="7351513" y="1639346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>
            <a:off x="7360140" y="2277702"/>
            <a:ext cx="174714" cy="65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23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5C9BF1-BC32-4287-BA7D-9A95935B7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690</Words>
  <Application>Microsoft Office PowerPoint</Application>
  <PresentationFormat>Екран (4:3)</PresentationFormat>
  <Paragraphs>105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Потік</vt:lpstr>
      <vt:lpstr>        1.9. Система ведення господарства  </vt:lpstr>
      <vt:lpstr>Система ведення господарства</vt:lpstr>
      <vt:lpstr>Система рослинництва</vt:lpstr>
      <vt:lpstr>Система рослинництва</vt:lpstr>
      <vt:lpstr>Система тваринництва</vt:lpstr>
      <vt:lpstr>Система тваринництва</vt:lpstr>
      <vt:lpstr>Система ведення обслуговуючих і підсобних промислових виробництв</vt:lpstr>
      <vt:lpstr>Система ведення обслуговуючих і підсобних промислових виробництв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2014-12-28T20:48:04Z</dcterms:created>
  <dcterms:modified xsi:type="dcterms:W3CDTF">2014-12-30T05:47:51Z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TC027145569991</vt:lpwstr>
  </property>
</Properties>
</file>