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89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365104"/>
            <a:ext cx="7776864" cy="216024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2.3. Відкриття власної справи в агробізнесі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</a:br>
            <a:endParaRPr lang="ru-RU" dirty="0"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107504" y="620688"/>
            <a:ext cx="89289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432048"/>
          </a:xfrm>
        </p:spPr>
        <p:txBody>
          <a:bodyPr>
            <a:noAutofit/>
          </a:bodyPr>
          <a:lstStyle/>
          <a:p>
            <a:r>
              <a:rPr lang="uk-UA" sz="2800" dirty="0" smtClean="0"/>
              <a:t>Ліквідація та санація підприємницьких структур</a:t>
            </a:r>
            <a:endParaRPr lang="uk-UA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14127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692696"/>
            <a:ext cx="878497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just"/>
            <a:endParaRPr lang="uk-UA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algn="just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Припинення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підприємницької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діяльності: реорганізація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ліквідація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</a:p>
          <a:p>
            <a:pPr marL="177800" algn="just"/>
            <a:endParaRPr lang="uk-UA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algn="just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Підприємство реорганізовується у разі:</a:t>
            </a:r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злиття підприємства з іншим з утворенням нового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приєднання одного підприємства до іншого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поділу підприємства на кілька;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 нового підприємства зі складу іншого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перетворення одного підприємства на інше.</a:t>
            </a:r>
          </a:p>
          <a:p>
            <a:pPr marL="177800"/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algn="just"/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Найчастіше реорганізація відбувається виділенням з великих підприємницьких структур дрібніших. Часті випадки злиття або приєднання фінансово слабких підприємств до більш потужних.</a:t>
            </a:r>
          </a:p>
          <a:p>
            <a:pPr marL="177800" algn="just"/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реорганізації підприємства його права та зобов’язання (обов’язки) переходять до правонаступника.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/>
            <a:endParaRPr lang="uk-UA" sz="800" b="1" dirty="0" smtClean="0">
              <a:solidFill>
                <a:srgbClr val="FFFF00"/>
              </a:solidFill>
            </a:endParaRPr>
          </a:p>
          <a:p>
            <a:pPr marL="177800"/>
            <a:endParaRPr lang="uk-UA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Ліквідація 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 відбувається: </a:t>
            </a:r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ініціативою засновників (власників, співвласників);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рішенням суду або арбітражного суду;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досягнення мети, поставленої перед його створенням;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після закінчення терміну, на який створювалося підприємство;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за рішенням вищого органу управління господарського товариства;</a:t>
            </a:r>
          </a:p>
          <a:p>
            <a:pPr marL="355600" indent="-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за рішенням інших уповноважених законом органів управління у разі грубого і систематичного порушення вимог закону та установчих документів.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algn="just"/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 </a:t>
            </a:r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ліквідації за рішенням суду всі інші варіанти вважаються добровільною ліквідацією.</a:t>
            </a:r>
          </a:p>
          <a:p>
            <a:pPr marL="177800" algn="just"/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Частою </a:t>
            </a:r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підставою ліквідації підприємства в судовому порядку є вимога банківських установ щодо визнання його банкрутом.</a:t>
            </a:r>
            <a:endParaRPr lang="uk-UA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9000"/>
          </a:blip>
          <a:srcRect/>
          <a:stretch>
            <a:fillRect/>
          </a:stretch>
        </p:blipFill>
        <p:spPr bwMode="auto">
          <a:xfrm>
            <a:off x="1" y="607750"/>
            <a:ext cx="9144000" cy="625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432048"/>
          </a:xfrm>
        </p:spPr>
        <p:txBody>
          <a:bodyPr>
            <a:noAutofit/>
          </a:bodyPr>
          <a:lstStyle/>
          <a:p>
            <a:r>
              <a:rPr lang="uk-UA" sz="2600" dirty="0" smtClean="0"/>
              <a:t>Банкрутство та санація підприємницьких структур</a:t>
            </a:r>
            <a:endParaRPr lang="uk-UA" sz="2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14127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620688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just"/>
            <a:r>
              <a:rPr lang="uk-UA" sz="1600" b="1" spc="-20" dirty="0" smtClean="0">
                <a:solidFill>
                  <a:srgbClr val="002060"/>
                </a:solidFill>
              </a:rPr>
              <a:t>Банкрутство — встановлена законом процедура примусового задоволення претензій кредиторів, які не можуть бути задоволені юридичною особою у встановлені законом терміни з огляду на брак грошових засобів та ліквідних активів.</a:t>
            </a:r>
            <a:endParaRPr lang="uk-UA" sz="1600" b="1" spc="-20" dirty="0" smtClean="0">
              <a:solidFill>
                <a:srgbClr val="002060"/>
              </a:solidFill>
            </a:endParaRPr>
          </a:p>
          <a:p>
            <a:pPr marL="177800" algn="just"/>
            <a:endParaRPr lang="uk-UA" sz="1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algn="just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банкрутства складається з таких кроків:</a:t>
            </a:r>
          </a:p>
          <a:p>
            <a:pPr marL="520700" indent="-3429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 Подання зацікавленою особою заяви в арбітражний суд.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 Прийняття арбітражним судом ухвали про порушення справи щодо банкрутства.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Попереднє засідання арбітражного суду у справі про банкрутство.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  Виявлення кредиторів та можливих </a:t>
            </a:r>
            <a:r>
              <a:rPr lang="uk-UA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санаторів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 Скликання зборів та створення комітету кредиторів.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Є.  Прийняття арбітражним судом рішення про визнання підприємства банкрутом.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Створення ліквідаційної комісії і передача їй управління підприємством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Розгляд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затвердження ліквідаційного балансу, ліквідація підприємства.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endParaRPr lang="uk-UA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algn="just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Санація — система спеціальних заходів та прийомів поліпшення показників роботи, оздоровлення фінансового стану підприємства. Санацію часто проводять на вимогу кредиторів з тим, щоб уникнути банкрутства. За згоди кредиторів на санацію та наявності </a:t>
            </a:r>
            <a:r>
              <a:rPr lang="uk-UA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санатора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процедура банкрутства не застосовується.</a:t>
            </a:r>
          </a:p>
          <a:p>
            <a:pPr marL="177800" algn="just"/>
            <a:endParaRPr lang="uk-UA" sz="1200" b="1" dirty="0" smtClean="0">
              <a:solidFill>
                <a:srgbClr val="FFFF00"/>
              </a:solidFill>
            </a:endParaRPr>
          </a:p>
          <a:p>
            <a:pPr marL="177800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 прийомами санації є</a:t>
            </a:r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призначення зовнішнього керівництва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розроблення санаційного плану (бізнес-плану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реалізація санаційного плану.</a:t>
            </a:r>
            <a:endParaRPr lang="uk-UA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з’ясування причин кризового стану підприємства проводять комплексний загальний аналіз виробничої, комерційної та фінансової діяльності; аналіз менеджменту, діяльності персоналу та інших чинників, вплив яких на кризовий стан виявлено.</a:t>
            </a:r>
            <a:endParaRPr lang="uk-UA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Autofit/>
          </a:bodyPr>
          <a:lstStyle/>
          <a:p>
            <a:r>
              <a:rPr lang="uk-UA" sz="3200" dirty="0" smtClean="0"/>
              <a:t>Мотиваційна модель підприємництва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numCol="2">
            <a:noAutofit/>
          </a:bodyPr>
          <a:lstStyle/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гроші та прибутки;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прагнення до незалежності;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матеріальний достаток;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небажання працювати за наймом;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прагнення до самооцінки;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незадоволення із суспільної позиції;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нездатність до рутинної роботи;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сімейні та родинні традиції;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непередбачені обставини;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приклад друзів;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заздрощі;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безробіття;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оригінальні ідеї та винаходи;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наявність вільних фінансів;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бажання згуртувати «команду» однодумців;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прагнення до самовиявлення;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сімейні конфлікти;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егоїзм;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«пошук себе»;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політичні інтереси;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моральне задоволення;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прагнення бути серед «своїх» (</a:t>
            </a:r>
            <a:r>
              <a:rPr lang="uk-UA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ангіляція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безвихідь;</a:t>
            </a:r>
          </a:p>
          <a:p>
            <a:pPr>
              <a:buNone/>
            </a:pPr>
            <a:endParaRPr lang="uk-UA" sz="1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► суспільний тиск.</a:t>
            </a:r>
            <a:endParaRPr lang="uk-UA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692696"/>
            <a:ext cx="576064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Основні чинники мотивації до підприємництва</a:t>
            </a:r>
          </a:p>
          <a:p>
            <a:pPr algn="ctr"/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</a:rPr>
              <a:t>(за матеріалами спеціального опитування підприємців Львівщини)</a:t>
            </a:r>
            <a:endParaRPr lang="uk-UA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653136"/>
            <a:ext cx="2951820" cy="196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0106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Організаційно-підготовчі заходи і підготовка до реєстрації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561662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організаційно-підготовчі заходи такі:</a:t>
            </a:r>
          </a:p>
          <a:p>
            <a:pPr>
              <a:buNone/>
            </a:pPr>
            <a:endParaRPr 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4500" indent="-355600">
              <a:buNone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вироблення підприємницької ідеї (наміру);</a:t>
            </a:r>
          </a:p>
          <a:p>
            <a:pPr marL="444500" indent="-355600">
              <a:buNone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опрацювання та експертне оцінювання підприємницької ідеї;</a:t>
            </a:r>
          </a:p>
          <a:p>
            <a:pPr marL="444500" indent="-355600">
              <a:buNone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підбір (уявний) складових підприємництва (люди, продукт, ринок, фінанси, партнери тощо);</a:t>
            </a:r>
          </a:p>
          <a:p>
            <a:pPr marL="444500" indent="-355600">
              <a:buNone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розроблення установчих документів та державна реєстрація;</a:t>
            </a:r>
          </a:p>
          <a:p>
            <a:pPr marL="444500" indent="-355600">
              <a:buNone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розроблення бізнес-плану або іншого плану діяльності та способів (варіантів) реалізації їх.</a:t>
            </a:r>
            <a:endParaRPr lang="uk-UA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реєстраці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00808"/>
            <a:ext cx="2872358" cy="2071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redit-dlya-biznesa-620x413.jpg"/>
          <p:cNvPicPr>
            <a:picLocks noChangeAspect="1"/>
          </p:cNvPicPr>
          <p:nvPr/>
        </p:nvPicPr>
        <p:blipFill>
          <a:blip r:embed="rId2" cstate="print">
            <a:lum bright="-28000"/>
          </a:blip>
          <a:stretch>
            <a:fillRect/>
          </a:stretch>
        </p:blipFill>
        <p:spPr>
          <a:xfrm>
            <a:off x="107504" y="806450"/>
            <a:ext cx="8928992" cy="59349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Установчі  документи підприємств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688632"/>
          </a:xfrm>
        </p:spPr>
        <p:txBody>
          <a:bodyPr numCol="2">
            <a:normAutofit fontScale="40000" lnSpcReduction="20000"/>
          </a:bodyPr>
          <a:lstStyle/>
          <a:p>
            <a:pPr marL="88900" indent="0">
              <a:buNone/>
              <a:tabLst>
                <a:tab pos="177800" algn="l"/>
              </a:tabLst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статуті</a:t>
            </a: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слід передбачити такі розділи:</a:t>
            </a:r>
          </a:p>
          <a:p>
            <a:pPr marL="88900" indent="0">
              <a:buNone/>
              <a:tabLst>
                <a:tab pos="177800" algn="l"/>
              </a:tabLst>
            </a:pP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0">
              <a:buNone/>
              <a:tabLst>
                <a:tab pos="177800" algn="l"/>
              </a:tabLst>
            </a:pPr>
            <a:endPara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загальні положення;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мета та завдання діяльності;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функції та види діяльності;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утворення і використання коштів і майна підприємства;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управління;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засновники, їхні права та обов’язки;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звітність та контроль;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створення та використання фондів;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889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виробнича, комерційна та зовнішньоекономічна            діяльність;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повноваження трудового колективу;</a:t>
            </a:r>
          </a:p>
          <a:p>
            <a:pPr marL="88900" indent="-88900">
              <a:buNone/>
              <a:tabLst>
                <a:tab pos="177800" algn="l"/>
              </a:tabLst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-88900">
              <a:buNone/>
              <a:tabLst>
                <a:tab pos="177800" algn="l"/>
              </a:tabLst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реорганізація і ліквідація. </a:t>
            </a:r>
          </a:p>
          <a:p>
            <a:pPr>
              <a:buNone/>
            </a:pP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0">
              <a:buNone/>
            </a:pPr>
            <a:endParaRPr lang="uk-UA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900" indent="0">
              <a:buNone/>
            </a:pP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40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установчому договорі </a:t>
            </a:r>
            <a:r>
              <a:rPr lang="uk-UA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передбачають такі розділи:</a:t>
            </a:r>
          </a:p>
          <a:p>
            <a:pPr>
              <a:buNone/>
            </a:pPr>
            <a:endParaRPr lang="uk-UA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Предмет угоди засновників:</a:t>
            </a:r>
          </a:p>
          <a:p>
            <a:pPr>
              <a:buNone/>
            </a:pPr>
            <a:endParaRPr lang="uk-UA" sz="1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термін дії та мета створення підприємства;</a:t>
            </a:r>
          </a:p>
          <a:p>
            <a:pPr marL="266700" indent="-130175">
              <a:buNone/>
            </a:pPr>
            <a:endParaRPr lang="uk-UA" sz="1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дочірні підприємства, філіали, представництва, участь в об’єднаннях;</a:t>
            </a:r>
          </a:p>
          <a:p>
            <a:pPr marL="266700" indent="-130175">
              <a:buNone/>
            </a:pPr>
            <a:endParaRPr lang="uk-UA" sz="1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права засновників із зазначенням їх участі в управлінні, контролі, розподілі прибутків, отриманні інформації;</a:t>
            </a:r>
          </a:p>
          <a:p>
            <a:pPr marL="266700" indent="-130175">
              <a:buNone/>
            </a:pPr>
            <a:endParaRPr lang="uk-UA" sz="1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обов’язки та взаємні зобов’язання засновників.</a:t>
            </a:r>
          </a:p>
          <a:p>
            <a:pPr marL="266700" indent="-130175">
              <a:buNone/>
            </a:pPr>
            <a:endParaRPr lang="uk-UA" sz="1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Внески засновників у статутний фонд і порядок його формування.</a:t>
            </a:r>
          </a:p>
          <a:p>
            <a:pPr marL="266700" indent="-130175">
              <a:buNone/>
            </a:pPr>
            <a:endParaRPr lang="uk-UA" sz="1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розмір та порядок зміни розміру статутного фонду;</a:t>
            </a:r>
          </a:p>
          <a:p>
            <a:pPr marL="266700" indent="-130175">
              <a:buNone/>
            </a:pPr>
            <a:endParaRPr lang="uk-UA" sz="1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</a:t>
            </a: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фонди</a:t>
            </a:r>
            <a:r>
              <a:rPr lang="uk-UA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підприємства та розмір відрахувань у них;</a:t>
            </a:r>
          </a:p>
          <a:p>
            <a:pPr marL="266700" indent="-130175">
              <a:buNone/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порядок розподілу прибутків та інших ресурсів;</a:t>
            </a:r>
          </a:p>
          <a:p>
            <a:pPr marL="266700" indent="-130175">
              <a:buNone/>
            </a:pPr>
            <a:endParaRPr lang="uk-UA" sz="17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порядок реорганізації, ліквідації та розподіл майна і коштів при цьому;</a:t>
            </a:r>
          </a:p>
          <a:p>
            <a:pPr marL="266700" indent="-130175">
              <a:buNone/>
            </a:pPr>
            <a:endParaRPr lang="uk-UA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indent="-130175">
              <a:buNone/>
            </a:pPr>
            <a:r>
              <a:rPr lang="uk-UA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органи управління та їх компетенція, представництво інтересів засновників.</a:t>
            </a:r>
            <a:endParaRPr lang="uk-UA" sz="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Державна реєстрація юридичної особи (підприємства)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531" y="1700808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Прийняття рішення про створення юридичної особи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1700808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Вибір та погодження назви та місця розташування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4021" y="1700808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Розробка та прийняття установчого договору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2267" y="1700808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Розроблення і прийняття статуту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7531" y="3429000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Підготовка реєстраційної картки, заяви та інших документів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3429000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Формування частини статутного фонду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4021" y="3429000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Оплата державної реєстрації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72267" y="3429000"/>
            <a:ext cx="1872208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</a:rPr>
              <a:t>Державна реєстрація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3"/>
            <a:endCxn id="5" idx="1"/>
          </p:cNvCxnSpPr>
          <p:nvPr/>
        </p:nvCxnSpPr>
        <p:spPr>
          <a:xfrm>
            <a:off x="2219739" y="2276872"/>
            <a:ext cx="336037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4427984" y="2276872"/>
            <a:ext cx="36004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1"/>
          </p:cNvCxnSpPr>
          <p:nvPr/>
        </p:nvCxnSpPr>
        <p:spPr>
          <a:xfrm>
            <a:off x="6612227" y="2276872"/>
            <a:ext cx="36004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19739" y="4005064"/>
            <a:ext cx="36004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1"/>
          </p:cNvCxnSpPr>
          <p:nvPr/>
        </p:nvCxnSpPr>
        <p:spPr>
          <a:xfrm>
            <a:off x="4379979" y="4005064"/>
            <a:ext cx="384042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612227" y="4005064"/>
            <a:ext cx="36004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2"/>
          </p:cNvCxnSpPr>
          <p:nvPr/>
        </p:nvCxnSpPr>
        <p:spPr>
          <a:xfrm>
            <a:off x="7908371" y="2852936"/>
            <a:ext cx="0" cy="2880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283635" y="3140968"/>
            <a:ext cx="662473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8" idx="0"/>
          </p:cNvCxnSpPr>
          <p:nvPr/>
        </p:nvCxnSpPr>
        <p:spPr>
          <a:xfrm>
            <a:off x="1283635" y="3140968"/>
            <a:ext cx="0" cy="2880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87624" y="501317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Орієнтовна схема державної реєстрації юридичної особи (підприємства)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/>
          </a:blip>
          <a:srcRect/>
          <a:stretch>
            <a:fillRect/>
          </a:stretch>
        </p:blipFill>
        <p:spPr bwMode="auto">
          <a:xfrm>
            <a:off x="229809" y="1340768"/>
            <a:ext cx="8662671" cy="536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Державна реєстрація громадян без створення юридичної особи 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14127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1412776"/>
            <a:ext cx="8568952" cy="518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Громадяни, які мають намір займатися підприємництвом без створення юридичної особи, подають для реєстрації такі документи:</a:t>
            </a:r>
          </a:p>
          <a:p>
            <a:endParaRPr lang="uk-UA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1338" indent="-274638"/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реєстраційну картку встановленого зразка (яка одночасно є заявою про державну реєстрацію);</a:t>
            </a:r>
          </a:p>
          <a:p>
            <a:pPr marL="541338" indent="-274638"/>
            <a:endParaRPr lang="uk-UA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1338" indent="-274638"/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копію довідки про присвоєння ідентифікаційного номера фізичної особи — платника податків та інших обов’язкових платежів;</a:t>
            </a:r>
          </a:p>
          <a:p>
            <a:pPr marL="541338" indent="-274638"/>
            <a:endParaRPr lang="uk-UA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1338" indent="-274638"/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документ, що засвідчує внесення плати за державну реєстрацію (для фізичних осіб 1,5 неоподатковуваного мінімуму доходів громадян, на сьогодні – 34 грн.);</a:t>
            </a:r>
          </a:p>
          <a:p>
            <a:pPr marL="541338" indent="-274638"/>
            <a:endParaRPr lang="uk-UA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1338" indent="-274638"/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копію документа про освіту або кваліфікацію, необхідну для здійснення окремих видів діяльності (лише щодо окремих видів діяльності);</a:t>
            </a:r>
          </a:p>
          <a:p>
            <a:pPr marL="541338" indent="-274638"/>
            <a:endParaRPr lang="uk-UA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1338" indent="-274638"/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дві фотокартки документального формату.</a:t>
            </a:r>
          </a:p>
          <a:p>
            <a:pPr marL="541338" indent="-274638"/>
            <a:endParaRPr lang="uk-UA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1338" indent="-274638" algn="just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державної реєстрації документи подаються заявником особисто реєстратору й додатково пред'являється паспорт.</a:t>
            </a:r>
            <a:endParaRPr lang="uk-UA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26000"/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Реєстрація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селянських</a:t>
            </a:r>
            <a:r>
              <a:rPr lang="ru-RU" sz="3200" dirty="0" smtClean="0"/>
              <a:t> (</a:t>
            </a:r>
            <a:r>
              <a:rPr lang="ru-RU" sz="3200" dirty="0" err="1" smtClean="0"/>
              <a:t>фермерських</a:t>
            </a:r>
            <a:r>
              <a:rPr lang="ru-RU" sz="3200" dirty="0" smtClean="0"/>
              <a:t>) </a:t>
            </a:r>
            <a:r>
              <a:rPr lang="ru-RU" sz="3200" dirty="0" err="1" smtClean="0"/>
              <a:t>господарств</a:t>
            </a:r>
            <a:r>
              <a:rPr lang="ru-RU" sz="3200" dirty="0" smtClean="0"/>
              <a:t> (СФГ)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14127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1412776"/>
            <a:ext cx="85689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r>
              <a:rPr lang="uk-UA" b="1" dirty="0" smtClean="0">
                <a:solidFill>
                  <a:srgbClr val="FFFF00"/>
                </a:solidFill>
              </a:rPr>
              <a:t>Реєстрація селянських (фермерських) господарств здійснюється на загальних підставах. Для реєстрації необхідно подати:</a:t>
            </a:r>
          </a:p>
          <a:p>
            <a:endParaRPr lang="uk-UA" sz="1700" b="1" dirty="0" smtClean="0">
              <a:solidFill>
                <a:srgbClr val="FFFF00"/>
              </a:solidFill>
            </a:endParaRPr>
          </a:p>
          <a:p>
            <a:endParaRPr lang="uk-UA" sz="1700" b="1" dirty="0" smtClean="0">
              <a:solidFill>
                <a:srgbClr val="FFFF00"/>
              </a:solidFill>
            </a:endParaRPr>
          </a:p>
          <a:p>
            <a:pPr marL="266700"/>
            <a:r>
              <a:rPr lang="uk-UA" sz="1700" b="1" dirty="0" smtClean="0">
                <a:solidFill>
                  <a:srgbClr val="FFFF00"/>
                </a:solidFill>
              </a:rPr>
              <a:t>► заяву про реєстрацію встановленого зразка;</a:t>
            </a:r>
          </a:p>
          <a:p>
            <a:pPr marL="266700"/>
            <a:endParaRPr lang="uk-UA" sz="1700" b="1" dirty="0" smtClean="0">
              <a:solidFill>
                <a:srgbClr val="FFFF00"/>
              </a:solidFill>
            </a:endParaRPr>
          </a:p>
          <a:p>
            <a:pPr marL="266700"/>
            <a:r>
              <a:rPr lang="uk-UA" sz="1700" b="1" dirty="0" smtClean="0">
                <a:solidFill>
                  <a:srgbClr val="FFFF00"/>
                </a:solidFill>
              </a:rPr>
              <a:t>► реєстраційну картку;</a:t>
            </a:r>
          </a:p>
          <a:p>
            <a:pPr marL="266700"/>
            <a:endParaRPr lang="uk-UA" sz="1700" b="1" dirty="0" smtClean="0">
              <a:solidFill>
                <a:srgbClr val="FFFF00"/>
              </a:solidFill>
            </a:endParaRPr>
          </a:p>
          <a:p>
            <a:pPr marL="266700"/>
            <a:r>
              <a:rPr lang="uk-UA" sz="1700" b="1" dirty="0" smtClean="0">
                <a:solidFill>
                  <a:srgbClr val="FFFF00"/>
                </a:solidFill>
              </a:rPr>
              <a:t>► список осіб, що створюють СФГ;</a:t>
            </a:r>
          </a:p>
          <a:p>
            <a:pPr marL="266700"/>
            <a:endParaRPr lang="uk-UA" sz="1700" b="1" dirty="0" smtClean="0">
              <a:solidFill>
                <a:srgbClr val="FFFF00"/>
              </a:solidFill>
            </a:endParaRPr>
          </a:p>
          <a:p>
            <a:pPr marL="266700"/>
            <a:r>
              <a:rPr lang="uk-UA" sz="1700" b="1" dirty="0" smtClean="0">
                <a:solidFill>
                  <a:srgbClr val="FFFF00"/>
                </a:solidFill>
              </a:rPr>
              <a:t>► дві фотокартки документального формату;</a:t>
            </a:r>
          </a:p>
          <a:p>
            <a:pPr marL="266700"/>
            <a:endParaRPr lang="uk-UA" sz="1700" b="1" dirty="0" smtClean="0">
              <a:solidFill>
                <a:srgbClr val="FFFF00"/>
              </a:solidFill>
            </a:endParaRPr>
          </a:p>
          <a:p>
            <a:pPr marL="266700"/>
            <a:r>
              <a:rPr lang="uk-UA" sz="1700" b="1" dirty="0" smtClean="0">
                <a:solidFill>
                  <a:srgbClr val="FFFF00"/>
                </a:solidFill>
              </a:rPr>
              <a:t>► документ, що засвідчує сплату реєстраційного збору.</a:t>
            </a:r>
          </a:p>
          <a:p>
            <a:pPr marL="266700"/>
            <a:endParaRPr lang="uk-UA" sz="1700" b="1" dirty="0" smtClean="0">
              <a:solidFill>
                <a:srgbClr val="FFFF00"/>
              </a:solidFill>
            </a:endParaRPr>
          </a:p>
          <a:p>
            <a:pPr marL="266700" algn="just"/>
            <a:endParaRPr lang="uk-UA" sz="20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66700" algn="just"/>
            <a:endParaRPr lang="uk-UA" sz="2000" b="1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66700" algn="just"/>
            <a:r>
              <a:rPr lang="uk-UA" sz="20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!</a:t>
            </a:r>
            <a:r>
              <a:rPr lang="uk-UA" sz="1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uk-UA" sz="1400" b="1" dirty="0" smtClean="0">
                <a:solidFill>
                  <a:srgbClr val="FFFF00"/>
                </a:solidFill>
              </a:rPr>
              <a:t>Важливою особливістю реєстрації СФГ є те, що їхніми засновниками можуть бути виключно громадяни України, а одним із задекларованих у статуті видів діяльності має бути «виробництво сільськогосподарської продукції».</a:t>
            </a:r>
            <a:endParaRPr lang="uk-UA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54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Післяреєстраційне оформлення суб’єкта підприємницької діяльності 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14127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1412776"/>
            <a:ext cx="856895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r>
              <a:rPr lang="uk-UA" b="1" dirty="0" smtClean="0">
                <a:solidFill>
                  <a:srgbClr val="002060"/>
                </a:solidFill>
              </a:rPr>
              <a:t>Післяреєстраційне оформлення під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приємства передбачає виконання таких </a:t>
            </a:r>
            <a:r>
              <a:rPr lang="uk-UA" b="1" dirty="0" smtClean="0">
                <a:solidFill>
                  <a:srgbClr val="002060"/>
                </a:solidFill>
              </a:rPr>
              <a:t>дій:</a:t>
            </a:r>
            <a:r>
              <a:rPr lang="uk-UA" b="1" dirty="0" smtClean="0">
                <a:solidFill>
                  <a:srgbClr val="FFC000"/>
                </a:solidFill>
              </a:rPr>
              <a:t> </a:t>
            </a:r>
          </a:p>
          <a:p>
            <a:endParaRPr lang="uk-UA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uk-UA" sz="1700" b="1" dirty="0" smtClean="0">
                <a:solidFill>
                  <a:srgbClr val="002060"/>
                </a:solidFill>
              </a:rPr>
              <a:t>► постановка на облік в управлінні стат</a:t>
            </a:r>
            <a:r>
              <a:rPr lang="uk-UA" sz="1700" b="1" dirty="0" smtClean="0">
                <a:solidFill>
                  <a:srgbClr val="FFFF00"/>
                </a:solidFill>
              </a:rPr>
              <a:t>ис</a:t>
            </a:r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тики;</a:t>
            </a:r>
          </a:p>
          <a:p>
            <a:pPr marL="2667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uk-UA" sz="1700" b="1" dirty="0" smtClean="0">
                <a:solidFill>
                  <a:srgbClr val="002060"/>
                </a:solidFill>
              </a:rPr>
              <a:t>► постановка на облік у районній податковій </a:t>
            </a:r>
            <a:r>
              <a:rPr lang="uk-UA" sz="1700" b="1" dirty="0" smtClean="0">
                <a:solidFill>
                  <a:srgbClr val="FFFF00"/>
                </a:solidFill>
              </a:rPr>
              <a:t>ін</a:t>
            </a:r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спекції;</a:t>
            </a:r>
          </a:p>
          <a:p>
            <a:pPr marL="2667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uk-UA" sz="1700" b="1" dirty="0" smtClean="0">
                <a:solidFill>
                  <a:srgbClr val="002060"/>
                </a:solidFill>
              </a:rPr>
              <a:t>► постановка на облік у відділенні </a:t>
            </a:r>
            <a:r>
              <a:rPr lang="uk-UA" sz="1700" b="1" dirty="0" smtClean="0">
                <a:solidFill>
                  <a:srgbClr val="FFFF00"/>
                </a:solidFill>
              </a:rPr>
              <a:t>пенсійного ф</a:t>
            </a:r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онду;</a:t>
            </a:r>
          </a:p>
          <a:p>
            <a:pPr marL="2667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uk-UA" sz="1700" b="1" dirty="0" smtClean="0">
                <a:solidFill>
                  <a:srgbClr val="002060"/>
                </a:solidFill>
              </a:rPr>
              <a:t>► постановка на облік у центрі зай</a:t>
            </a:r>
            <a:r>
              <a:rPr lang="uk-UA" sz="1700" b="1" dirty="0" smtClean="0">
                <a:solidFill>
                  <a:srgbClr val="FFFF00"/>
                </a:solidFill>
              </a:rPr>
              <a:t>ня</a:t>
            </a:r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тості;</a:t>
            </a:r>
          </a:p>
          <a:p>
            <a:pPr marL="2667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uk-UA" sz="1700" b="1" dirty="0" smtClean="0">
                <a:solidFill>
                  <a:srgbClr val="002060"/>
                </a:solidFill>
              </a:rPr>
              <a:t>► реєстрація платником пода</a:t>
            </a:r>
            <a:r>
              <a:rPr lang="uk-UA" sz="1700" b="1" dirty="0" smtClean="0">
                <a:solidFill>
                  <a:schemeClr val="bg1"/>
                </a:solidFill>
              </a:rPr>
              <a:t>т</a:t>
            </a:r>
            <a:r>
              <a:rPr lang="uk-UA" sz="1700" b="1" dirty="0" smtClean="0">
                <a:solidFill>
                  <a:srgbClr val="FFFF00"/>
                </a:solidFill>
              </a:rPr>
              <a:t>к</a:t>
            </a:r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 додану вартість (ПДВ);</a:t>
            </a:r>
          </a:p>
          <a:p>
            <a:pPr marL="2667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uk-UA" sz="1700" b="1" dirty="0" smtClean="0">
                <a:solidFill>
                  <a:schemeClr val="bg1"/>
                </a:solidFill>
              </a:rPr>
              <a:t>► отримання дозволу на вигот</a:t>
            </a:r>
            <a:r>
              <a:rPr lang="uk-UA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овлення печатки і кутового штампа;</a:t>
            </a:r>
          </a:p>
          <a:p>
            <a:pPr marL="2667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uk-UA" sz="1700" b="1" dirty="0" smtClean="0">
                <a:solidFill>
                  <a:schemeClr val="bg1"/>
                </a:solidFill>
              </a:rPr>
              <a:t>► відкриття рахунків у банківських установах;</a:t>
            </a:r>
          </a:p>
          <a:p>
            <a:pPr marL="2667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uk-UA" sz="1700" b="1" dirty="0" smtClean="0">
                <a:solidFill>
                  <a:schemeClr val="bg1"/>
                </a:solidFill>
              </a:rPr>
              <a:t>► повідомлення податковій інспекції реквізитів відкритих рахунків;</a:t>
            </a:r>
          </a:p>
          <a:p>
            <a:pPr marL="2667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/>
            <a:r>
              <a:rPr lang="uk-UA" sz="1700" b="1" dirty="0" smtClean="0">
                <a:solidFill>
                  <a:schemeClr val="bg1"/>
                </a:solidFill>
              </a:rPr>
              <a:t>► реєстрація в обласному управлінні експлу</a:t>
            </a:r>
            <a:r>
              <a:rPr lang="uk-UA" sz="1700" b="1" dirty="0" smtClean="0">
                <a:solidFill>
                  <a:srgbClr val="FFFF00"/>
                </a:solidFill>
              </a:rPr>
              <a:t>атації</a:t>
            </a:r>
            <a:r>
              <a:rPr lang="uk-UA" sz="1700" b="1" dirty="0" smtClean="0">
                <a:solidFill>
                  <a:schemeClr val="bg1"/>
                </a:solidFill>
              </a:rPr>
              <a:t> </a:t>
            </a:r>
            <a:r>
              <a:rPr lang="uk-UA" sz="1700" b="1" dirty="0" smtClean="0">
                <a:solidFill>
                  <a:srgbClr val="FFFF00"/>
                </a:solidFill>
              </a:rPr>
              <a:t>ав</a:t>
            </a:r>
            <a:r>
              <a:rPr lang="uk-UA" sz="1700" b="1" dirty="0" smtClean="0">
                <a:solidFill>
                  <a:schemeClr val="bg1"/>
                </a:solidFill>
              </a:rPr>
              <a:t>томобі</a:t>
            </a:r>
            <a:r>
              <a:rPr lang="uk-UA" sz="1700" b="1" dirty="0" smtClean="0">
                <a:solidFill>
                  <a:srgbClr val="FFFF00"/>
                </a:solidFill>
              </a:rPr>
              <a:t>льних ш</a:t>
            </a:r>
            <a:r>
              <a:rPr lang="uk-UA" sz="1700" b="1" dirty="0" smtClean="0">
                <a:solidFill>
                  <a:schemeClr val="bg1"/>
                </a:solidFill>
              </a:rPr>
              <a:t>ляхів.</a:t>
            </a:r>
          </a:p>
          <a:p>
            <a:pPr marL="266700" indent="-266700"/>
            <a:endParaRPr lang="uk-UA" sz="1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 algn="just"/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 постійно змінюється, тому з ним потрібно ознайомитися ще до початку реєстрації підприємства і визначити перелік документів, копій, довідок, які для цього необхідні.</a:t>
            </a:r>
            <a:endParaRPr lang="uk-UA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28000"/>
          </a:blip>
          <a:srcRect/>
          <a:stretch>
            <a:fillRect/>
          </a:stretch>
        </p:blipFill>
        <p:spPr bwMode="auto">
          <a:xfrm>
            <a:off x="179512" y="2708920"/>
            <a:ext cx="87849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Ліцензування підприємницької діяльності 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67544" y="14127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79512" y="764704"/>
            <a:ext cx="8568952" cy="597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algn="just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отримання ліцензії суб’єкт підприємництва подає органу, який уповноважений видавати ліцензію, заяву встановленого зразка, в якій зазначаються: </a:t>
            </a:r>
          </a:p>
          <a:p>
            <a:pPr marL="177800" indent="-1778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indent="-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відомості про заявника (фізичні особи — прізвище, ім’я, по батькові, паспортні дані, місце проживання, ідентифікаційний номер; юридичні особи — назва, місце розташування, організаційно-правова форма, банківські реквізити, ідентифікаційний код);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вид діяльності, на який передбачається отримати ліцензію;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рівень виконання ліцензійних умов;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заявлений термін дії ліцензії.</a:t>
            </a:r>
          </a:p>
          <a:p>
            <a:pPr marL="177800" indent="-177800"/>
            <a:endParaRPr lang="uk-UA" sz="800" b="1" dirty="0" smtClean="0">
              <a:solidFill>
                <a:srgbClr val="FFFF00"/>
              </a:solidFill>
            </a:endParaRPr>
          </a:p>
          <a:p>
            <a:pPr marL="177800"/>
            <a:r>
              <a:rPr lang="uk-UA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заяви додають такі документи:</a:t>
            </a:r>
          </a:p>
          <a:p>
            <a:pPr marL="1778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фізичні особи.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копію документів, що засвідчують рівень освіти та кваліфікації, необхідних для здійснення певного виду діяльності;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документ про внесення плати за ліцензію (подається після отримання принципової згоди на видачу ліцензії);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копію свідоцтва про державну реєстрацію.</a:t>
            </a:r>
          </a:p>
          <a:p>
            <a:pPr marL="1778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юридичні особи.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копію свідоцтва про державну реєстрацію;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документ про внесення плати за ліцензію (подається після отримання принципової згоди на видачу ліцензії);</a:t>
            </a:r>
          </a:p>
          <a:p>
            <a:pPr marL="177800"/>
            <a:r>
              <a:rPr lang="uk-UA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► копії установчих документів (у статуті зазначаються види діяльності, що ліцензуються).</a:t>
            </a:r>
          </a:p>
          <a:p>
            <a:pPr marL="177800" indent="-177800"/>
            <a:endParaRPr lang="uk-UA" sz="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algn="just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uk-UA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Ліцензія видається конкретному суб’єкту підприємницької діяльності і не може бути передана іншому суб’єкту. У разі втрати ліцензії дублікат не видається. При перереєстрації або реорганізації підприємства дія ліцензії не поширюється на нове підприємство.</a:t>
            </a:r>
            <a:endParaRPr lang="uk-UA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1417</Words>
  <Application>Microsoft Office PowerPoint</Application>
  <PresentationFormat>Экран (4:3)</PresentationFormat>
  <Paragraphs>244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            2.3. Відкриття власної справи в агробізнесі  </vt:lpstr>
      <vt:lpstr>Мотиваційна модель підприємництва</vt:lpstr>
      <vt:lpstr>Організаційно-підготовчі заходи і підготовка до реєстрації</vt:lpstr>
      <vt:lpstr>Установчі  документи підприємств</vt:lpstr>
      <vt:lpstr>Державна реєстрація юридичної особи (підприємства)</vt:lpstr>
      <vt:lpstr>Державна реєстрація громадян без створення юридичної особи </vt:lpstr>
      <vt:lpstr>Реєстрація селянських (фермерських) господарств (СФГ)</vt:lpstr>
      <vt:lpstr>Післяреєстраційне оформлення суб’єкта підприємницької діяльності </vt:lpstr>
      <vt:lpstr>Ліцензування підприємницької діяльності </vt:lpstr>
      <vt:lpstr>Ліквідація та санація підприємницьких структур</vt:lpstr>
      <vt:lpstr>Банкрутство та санація підприємницьких структур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2.3. Відкриття власної справи в агробізнесі  </dc:title>
  <dc:creator>Юра</dc:creator>
  <cp:lastModifiedBy>Юра</cp:lastModifiedBy>
  <cp:revision>34</cp:revision>
  <dcterms:created xsi:type="dcterms:W3CDTF">2015-01-12T13:20:33Z</dcterms:created>
  <dcterms:modified xsi:type="dcterms:W3CDTF">2015-01-13T10:43:37Z</dcterms:modified>
</cp:coreProperties>
</file>