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73" autoAdjust="0"/>
  </p:normalViewPr>
  <p:slideViewPr>
    <p:cSldViewPr>
      <p:cViewPr varScale="1">
        <p:scale>
          <a:sx n="111" d="100"/>
          <a:sy n="111" d="100"/>
        </p:scale>
        <p:origin x="-153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6188224" cy="1830065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2.4. Особисті якості та культура підприємця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Стів</a:t>
            </a:r>
            <a:r>
              <a:rPr lang="ru-RU" sz="1000" dirty="0" smtClean="0">
                <a:solidFill>
                  <a:schemeClr val="bg1"/>
                </a:solidFill>
              </a:rPr>
              <a:t>  Джобс (1955 —2011), </a:t>
            </a:r>
            <a:r>
              <a:rPr lang="en-GB" sz="1000" dirty="0" smtClean="0">
                <a:solidFill>
                  <a:schemeClr val="bg1"/>
                </a:solidFill>
              </a:rPr>
              <a:t>Apple Inc.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lum bright="-25000"/>
          </a:blip>
          <a:srcRect/>
          <a:stretch>
            <a:fillRect/>
          </a:stretch>
        </p:blipFill>
        <p:spPr bwMode="auto">
          <a:xfrm>
            <a:off x="1043607" y="1196752"/>
            <a:ext cx="804787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86409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Microsoft Sans Serif" pitchFamily="34" charset="0"/>
                <a:cs typeface="Microsoft Sans Serif" pitchFamily="34" charset="0"/>
              </a:rPr>
              <a:t>Особисті й суспільні інтереси в підприємницькій діяльності</a:t>
            </a:r>
            <a:endParaRPr lang="uk-UA" sz="28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700808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 дитинстві я придумав особисте кредо, яке здебільшого повторював на ніч. Хоч я виріс не в релігійній сім’ї, воно нагадує молитву, звернення до таємного духу життя, здатного втілювати і наповнювати енергією. Я просив дати мені сили, щоб я міг допомагати достойним людям.</a:t>
            </a:r>
          </a:p>
          <a:p>
            <a:pPr algn="just"/>
            <a:endParaRPr lang="uk-UA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ніколи не молив про владу, славу або багатство, хоч мав все це в достатку. Сподіваюсь, я ніколи не проявив жадоби. Якби моїм головним прагненням було збагачення, то я міг би стати одним з найбагатших людей світу. Проте я не належу до їх числа. Все своє життя я роздавав частину свого багатства, більш ніж міг підрахувати. На щастя я завжди мав здатність робити гроші, і в мене залишалось достатньо для других. Кредо мого дитинства все життя керувало моїми діями».</a:t>
            </a:r>
          </a:p>
          <a:p>
            <a:endParaRPr lang="uk-UA" dirty="0" smtClean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r"/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Арманд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Хаммер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1898—1990, —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бізнесмен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(США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l="889" t="1106" r="1327" b="6014"/>
          <a:stretch>
            <a:fillRect/>
          </a:stretch>
        </p:blipFill>
        <p:spPr>
          <a:xfrm>
            <a:off x="1043608" y="548680"/>
            <a:ext cx="8100392" cy="630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Вибір кар’єри в бізнесі. Якості підприємця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920880" cy="6048672"/>
          </a:xfrm>
        </p:spPr>
        <p:txBody>
          <a:bodyPr>
            <a:normAutofit lnSpcReduction="10000"/>
          </a:bodyPr>
          <a:lstStyle/>
          <a:p>
            <a:pPr marL="85725" indent="-3175" algn="just">
              <a:spcBef>
                <a:spcPts val="0"/>
              </a:spcBef>
              <a:buNone/>
            </a:pPr>
            <a:r>
              <a:rPr lang="uk-UA" sz="1700" b="1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своїх якостей і здібностей. Основна увага приділяється визначенню своїх сильних і слабких професійних здібностей, інтересів, розумового розвитку, нахилу до виконання ручної або інтелектуальної роботи, з’ясування характеру.</a:t>
            </a:r>
          </a:p>
          <a:p>
            <a:pPr marL="85725" indent="-3175">
              <a:spcBef>
                <a:spcPts val="0"/>
              </a:spcBef>
              <a:buNone/>
            </a:pP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3175">
              <a:spcBef>
                <a:spcPts val="0"/>
              </a:spcBef>
              <a:buNone/>
            </a:pPr>
            <a:r>
              <a:rPr lang="uk-UA" sz="1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фаза досить складна і пов’язана з одержанням чесних, об’єктивних відповідей на поставлене запитання, наприклад: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я надаю перевагу (чому більше) працювати з речами і предметами, ідеями чи людьми?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чи хочу я бачити фізичний результат своєї праці?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чи можу я справитися з роботою, для виконання якої необхідна фізична сила?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чи можу я ким-небудь керувати?</a:t>
            </a:r>
          </a:p>
          <a:p>
            <a:pPr>
              <a:buNone/>
            </a:pPr>
            <a:endParaRPr lang="uk-UA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3175" algn="just">
              <a:buClr>
                <a:srgbClr val="FFFF00"/>
              </a:buClr>
              <a:buNone/>
            </a:pPr>
            <a:r>
              <a:rPr lang="uk-UA" sz="1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Майбутні спеціалісти не можуть розраховувати на успіх у бізнесі, якщо вони не мають насамперед таких якостей: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чесність, порядність і обов’язковість, почуття відповідальності;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глибина і практичність розуму;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активність, рішучість, готовність до ризику, сміливість у прийнятті рішень;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цілісність натури, привабливість, товариськість, комунікабельність;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сильний характер, самоконтроль;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самовідданість, витривалість, працездатність;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старанність, організованість;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оперативність; </a:t>
            </a:r>
          </a:p>
          <a:p>
            <a:pPr marL="85725" indent="-3175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здоров’я.</a:t>
            </a:r>
            <a:endParaRPr lang="uk-UA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638132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Билл Гейтс, </a:t>
            </a:r>
            <a:r>
              <a:rPr lang="en-US" sz="1000" dirty="0" smtClean="0">
                <a:solidFill>
                  <a:schemeClr val="bg1"/>
                </a:solidFill>
              </a:rPr>
              <a:t>Microsoft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rren_buffett.jpeg"/>
          <p:cNvPicPr>
            <a:picLocks noChangeAspect="1"/>
          </p:cNvPicPr>
          <p:nvPr/>
        </p:nvPicPr>
        <p:blipFill>
          <a:blip r:embed="rId2" cstate="print">
            <a:lum bright="-22000"/>
          </a:blip>
          <a:stretch>
            <a:fillRect/>
          </a:stretch>
        </p:blipFill>
        <p:spPr>
          <a:xfrm>
            <a:off x="1043608" y="692696"/>
            <a:ext cx="8100391" cy="6165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Культура підприємництва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920880" cy="6120680"/>
          </a:xfrm>
        </p:spPr>
        <p:txBody>
          <a:bodyPr>
            <a:normAutofit lnSpcReduction="10000"/>
          </a:bodyPr>
          <a:lstStyle/>
          <a:p>
            <a:pPr marL="85725" indent="-3175" algn="just">
              <a:spcBef>
                <a:spcPts val="0"/>
              </a:spcBef>
              <a:buNone/>
            </a:pPr>
            <a:endParaRPr lang="uk-UA" sz="1700" b="1" spc="-2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5725" indent="-3175" algn="just">
              <a:spcBef>
                <a:spcPts val="0"/>
              </a:spcBef>
              <a:buNone/>
            </a:pPr>
            <a:r>
              <a:rPr lang="uk-UA" sz="1700" b="1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Культура </a:t>
            </a:r>
            <a:r>
              <a:rPr lang="uk-UA" sz="1700" b="1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підприємництва – це система правил і норм діяльності, звичаїв і традицій, різноманітних інтересів, особливостей поведінки працівників даного підприємства, стилю керівництва, задоволеність працівників умовами праці, рівень співпраці та перспективи розвитку.</a:t>
            </a:r>
          </a:p>
          <a:p>
            <a:pPr marL="85725" indent="-3175" algn="just">
              <a:spcBef>
                <a:spcPts val="0"/>
              </a:spcBef>
              <a:buNone/>
            </a:pP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5725" indent="-3175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Елементи підприємницької культури:</a:t>
            </a:r>
          </a:p>
          <a:p>
            <a:pPr marL="85725" indent="-3175">
              <a:spcBef>
                <a:spcPts val="0"/>
              </a:spcBef>
              <a:buNone/>
            </a:pPr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179388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законність;</a:t>
            </a:r>
          </a:p>
          <a:p>
            <a:pPr marL="265113" indent="-179388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виконання зобов’язань та обов’язків, які виходять з правових актів, договірних відносин та здійснюваних законних угод;</a:t>
            </a:r>
          </a:p>
          <a:p>
            <a:pPr marL="265113" indent="-179388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• чесність у ставленні до суб’єктів свого бізнесу: споживачів, партнерів, держави.</a:t>
            </a:r>
          </a:p>
          <a:p>
            <a:pPr marL="85725" indent="-3175">
              <a:spcBef>
                <a:spcPts val="0"/>
              </a:spcBef>
              <a:buNone/>
            </a:pPr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5725" indent="-3175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Основні фактори, що впливають на культуру підприємства:</a:t>
            </a:r>
          </a:p>
          <a:p>
            <a:pPr marL="85725" indent="-3175">
              <a:spcBef>
                <a:spcPts val="0"/>
              </a:spcBef>
              <a:buNone/>
            </a:pPr>
            <a:endParaRPr lang="uk-UA" sz="17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5725" indent="-3175">
              <a:spcBef>
                <a:spcPts val="0"/>
              </a:spcBef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► цілі підприємства;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► його система цінностей та ідей;</a:t>
            </a:r>
          </a:p>
          <a:p>
            <a:pPr>
              <a:buNone/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► прийняті на підприємстві стандарти і правила. </a:t>
            </a:r>
          </a:p>
          <a:p>
            <a:pPr>
              <a:buNone/>
            </a:pPr>
            <a:endParaRPr lang="uk-UA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5725" indent="-3175" algn="just">
              <a:buClr>
                <a:srgbClr val="FFFF00"/>
              </a:buClr>
              <a:buNone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Основними принципами корпоративної культури є:</a:t>
            </a:r>
          </a:p>
          <a:p>
            <a:pPr marL="85725" indent="-3175" algn="just">
              <a:buClr>
                <a:srgbClr val="FFFF00"/>
              </a:buClr>
            </a:pPr>
            <a:r>
              <a:rPr lang="uk-UA" sz="1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розвиток особистої ініціативи;</a:t>
            </a:r>
          </a:p>
          <a:p>
            <a:pPr marL="85725" indent="-3175" algn="just">
              <a:buClr>
                <a:srgbClr val="FFFF00"/>
              </a:buClr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всіляке стимулювання відповідальності за виконувану справу;</a:t>
            </a:r>
          </a:p>
          <a:p>
            <a:pPr marL="85725" indent="-3175" algn="just">
              <a:buClr>
                <a:srgbClr val="FFFF00"/>
              </a:buClr>
            </a:pPr>
            <a:r>
              <a:rPr lang="uk-UA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повага до людини як до особистості.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6381328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noProof="1" smtClean="0">
                <a:solidFill>
                  <a:schemeClr val="bg1"/>
                </a:solidFill>
              </a:rPr>
              <a:t>Уоррен</a:t>
            </a:r>
            <a:r>
              <a:rPr lang="uk-UA" sz="1000" noProof="1" smtClean="0">
                <a:solidFill>
                  <a:schemeClr val="bg1"/>
                </a:solidFill>
              </a:rPr>
              <a:t> </a:t>
            </a:r>
            <a:r>
              <a:rPr lang="uk-UA" sz="1000" noProof="1" smtClean="0">
                <a:solidFill>
                  <a:schemeClr val="bg1"/>
                </a:solidFill>
              </a:rPr>
              <a:t>Баффетт</a:t>
            </a:r>
            <a:r>
              <a:rPr lang="uk-UA" sz="1000" dirty="0" smtClean="0">
                <a:solidFill>
                  <a:schemeClr val="bg1"/>
                </a:solidFill>
              </a:rPr>
              <a:t>, американський інвестор, підприємець, філантроп</a:t>
            </a:r>
            <a:endParaRPr lang="uk-UA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Етика </a:t>
            </a:r>
            <a:r>
              <a:rPr lang="uk-UA" sz="3200" b="1" dirty="0" smtClean="0"/>
              <a:t>підприємництва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920880" cy="5472608"/>
          </a:xfrm>
          <a:solidFill>
            <a:srgbClr val="FFFF00"/>
          </a:solidFill>
        </p:spPr>
        <p:txBody>
          <a:bodyPr numCol="2">
            <a:normAutofit fontScale="92500" lnSpcReduction="10000"/>
          </a:bodyPr>
          <a:lstStyle/>
          <a:p>
            <a:pPr marL="85725" indent="-3175" algn="just">
              <a:spcBef>
                <a:spcPts val="0"/>
              </a:spcBef>
              <a:buNone/>
            </a:pPr>
            <a:endParaRPr lang="uk-UA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13" indent="-85725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відносин зі споживачами: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безпечність товарів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/робіт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послуг/;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надання інформації про товари і технологію їх виготовлення;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 вибору покупцем товарів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/послуг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робіт/;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максимальне урахування вимог споживачів;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поліпшення пакування і маркування товарів;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підвищення споживної цінності, зменшення забрудненості продуктів.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відносин зі співробітниками: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відсутність будь-якої дискримінації у сфері зайнятості;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особливий статус працівників з обмеженою дієздатністю;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охорона здоров’я і техніка безпеки;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навчання і розвиток персоналу;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обговорення кар’єри;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програми оздоровлення та стрес-менеджменту.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довкілля: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забруднення;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захист навколишнього середовища, дотримання екологічних стандартів;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збереження та економне витрачання природних ресурсів;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утилізація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/переробка відходів/.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відносин з партнерами: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дотримання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зобов’язань;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урахування інтересів партнерів під час розподілу прибутку.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взаємовідносин із конкурентами: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запобігання таємних угод на ринках;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 соціально прийнятих методів конкурентної боротьби;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вихід із сумнівних ринків під час виникнення значних етичних проблем.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відносин із суспільством: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соціальна відповідальність;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збереження і розширення зайнятості;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урахування місцевих традицій та звичаїв;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дарування коштів, продуктів, послуг, робочого часу працівникам;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підтримання освіти і мистецтва;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участь у громадських роботах, рекреаційних програмах;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спонсорування проектів соціального добробуту.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 </a:t>
            </a:r>
            <a:r>
              <a:rPr lang="uk-UA" sz="1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відносин з державою:</a:t>
            </a:r>
            <a:endParaRPr lang="ru-RU" sz="13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дотримання законодавства;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5113" lvl="0" indent="-182563">
              <a:lnSpc>
                <a:spcPct val="120000"/>
              </a:lnSpc>
              <a:spcBef>
                <a:spcPts val="0"/>
              </a:spcBef>
            </a:pP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добросовісна </a:t>
            </a:r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звітність.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indent="-3175">
              <a:spcBef>
                <a:spcPts val="0"/>
              </a:spcBef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20" y="6926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Етика</a:t>
            </a:r>
            <a:r>
              <a:rPr lang="uk-UA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система моральних принципів, яка зобов’язує відрізняти правильну поведінку від неправильної</a:t>
            </a:r>
            <a:r>
              <a:rPr lang="uk-UA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оцінками Гарвардської школи бізнесу, виділяють</a:t>
            </a:r>
            <a:r>
              <a:rPr lang="uk-UA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582</Words>
  <Application>Microsoft Office PowerPoint</Application>
  <PresentationFormat>Экран (4:3)</PresentationFormat>
  <Paragraphs>96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            2.4. Особисті якості та культура підприємця  </vt:lpstr>
      <vt:lpstr>Особисті й суспільні інтереси в підприємницькій діяльності</vt:lpstr>
      <vt:lpstr>Вибір кар’єри в бізнесі. Якості підприємця</vt:lpstr>
      <vt:lpstr>Культура підприємництва</vt:lpstr>
      <vt:lpstr>Етика підприємництва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 Особисті якості та культура підприємця</dc:title>
  <dc:creator>Юра</dc:creator>
  <cp:lastModifiedBy>Юра</cp:lastModifiedBy>
  <cp:revision>19</cp:revision>
  <dcterms:created xsi:type="dcterms:W3CDTF">2015-01-13T13:06:44Z</dcterms:created>
  <dcterms:modified xsi:type="dcterms:W3CDTF">2015-01-15T05:44:10Z</dcterms:modified>
</cp:coreProperties>
</file>