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6" r:id="rId3"/>
    <p:sldId id="257" r:id="rId4"/>
    <p:sldId id="260" r:id="rId5"/>
    <p:sldId id="261" r:id="rId6"/>
    <p:sldId id="262" r:id="rId7"/>
    <p:sldId id="258" r:id="rId8"/>
    <p:sldId id="259"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AF3A"/>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18.01.2015</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18.01.2015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18.01.2015</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18.01.2015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18.01.2015</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18.01.2015</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23528" y="1772816"/>
            <a:ext cx="8496944" cy="4752528"/>
          </a:xfrm>
          <a:prstGeom prst="rect">
            <a:avLst/>
          </a:prstGeom>
          <a:noFill/>
          <a:ln w="38100">
            <a:solidFill>
              <a:srgbClr val="92D050"/>
            </a:solidFill>
            <a:miter lim="800000"/>
            <a:headEnd/>
            <a:tailEnd/>
          </a:ln>
        </p:spPr>
      </p:pic>
      <p:sp>
        <p:nvSpPr>
          <p:cNvPr id="6" name="TextBox 5"/>
          <p:cNvSpPr txBox="1"/>
          <p:nvPr/>
        </p:nvSpPr>
        <p:spPr>
          <a:xfrm>
            <a:off x="323528" y="332656"/>
            <a:ext cx="8496944" cy="1446550"/>
          </a:xfrm>
          <a:prstGeom prst="rect">
            <a:avLst/>
          </a:prstGeom>
          <a:solidFill>
            <a:srgbClr val="92D050"/>
          </a:solidFill>
          <a:ln w="38100">
            <a:solidFill>
              <a:srgbClr val="92D050"/>
            </a:solidFill>
          </a:ln>
        </p:spPr>
        <p:txBody>
          <a:bodyPr wrap="square" rtlCol="0">
            <a:spAutoFit/>
          </a:bodyPr>
          <a:lstStyle/>
          <a:p>
            <a:pPr algn="ctr"/>
            <a:r>
              <a:rPr lang="uk-UA" sz="4400" b="1" dirty="0" smtClean="0">
                <a:solidFill>
                  <a:srgbClr val="002060"/>
                </a:solidFill>
                <a:effectLst>
                  <a:outerShdw blurRad="38100" dist="38100" dir="2700000" algn="tl">
                    <a:srgbClr val="000000">
                      <a:alpha val="43137"/>
                    </a:srgbClr>
                  </a:outerShdw>
                </a:effectLst>
                <a:latin typeface="Microsoft Sans Serif" pitchFamily="34" charset="0"/>
                <a:cs typeface="Microsoft Sans Serif" pitchFamily="34" charset="0"/>
              </a:rPr>
              <a:t>2.5. Ризики підприємця та страхування ризиків</a:t>
            </a:r>
            <a:endParaRPr lang="ru-RU"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836712"/>
            <a:ext cx="8352928" cy="5688632"/>
          </a:xfrm>
        </p:spPr>
        <p:txBody>
          <a:bodyPr>
            <a:normAutofit/>
          </a:bodyPr>
          <a:lstStyle/>
          <a:p>
            <a:pPr marL="0" indent="0" algn="just">
              <a:lnSpc>
                <a:spcPct val="120000"/>
              </a:lnSpc>
              <a:spcBef>
                <a:spcPts val="0"/>
              </a:spcBef>
              <a:buNone/>
            </a:pPr>
            <a:r>
              <a:rPr lang="uk-UA" sz="1600" b="1" spc="-20" dirty="0" smtClean="0">
                <a:solidFill>
                  <a:schemeClr val="accent1">
                    <a:lumMod val="75000"/>
                  </a:schemeClr>
                </a:solidFill>
                <a:latin typeface="Arial" pitchFamily="34" charset="0"/>
                <a:cs typeface="Arial" pitchFamily="34" charset="0"/>
              </a:rPr>
              <a:t>Ризик — це невизначеність в одержанні доходу взагалі або в одержанні того розміру доходу від інвестицій, на який розраховує підприємець.</a:t>
            </a:r>
          </a:p>
          <a:p>
            <a:pPr marL="85725" indent="-3175" algn="just">
              <a:lnSpc>
                <a:spcPct val="120000"/>
              </a:lnSpc>
              <a:spcBef>
                <a:spcPts val="0"/>
              </a:spcBef>
              <a:buNone/>
            </a:pPr>
            <a:endParaRPr lang="ru-RU" sz="1800" b="1" spc="-20" dirty="0" smtClean="0">
              <a:solidFill>
                <a:srgbClr val="FFC000"/>
              </a:solidFill>
              <a:effectLst>
                <a:outerShdw blurRad="38100" dist="38100" dir="2700000" algn="tl">
                  <a:srgbClr val="000000">
                    <a:alpha val="43137"/>
                  </a:srgbClr>
                </a:outerShdw>
              </a:effectLst>
              <a:latin typeface="Arial" pitchFamily="34" charset="0"/>
              <a:cs typeface="Arial" pitchFamily="34" charset="0"/>
            </a:endParaRPr>
          </a:p>
          <a:p>
            <a:pPr marL="85725" indent="-3175" algn="just">
              <a:lnSpc>
                <a:spcPct val="120000"/>
              </a:lnSpc>
              <a:spcBef>
                <a:spcPts val="0"/>
              </a:spcBef>
              <a:buNone/>
            </a:pPr>
            <a:endParaRPr lang="uk-UA" sz="1700" b="1" spc="-20" dirty="0" smtClean="0">
              <a:solidFill>
                <a:srgbClr val="FFC000"/>
              </a:solidFill>
              <a:effectLst>
                <a:outerShdw blurRad="38100" dist="38100" dir="2700000" algn="tl">
                  <a:srgbClr val="000000">
                    <a:alpha val="43137"/>
                  </a:srgbClr>
                </a:outerShdw>
              </a:effectLst>
              <a:latin typeface="Arial" pitchFamily="34" charset="0"/>
              <a:cs typeface="Arial" pitchFamily="34" charset="0"/>
            </a:endParaRPr>
          </a:p>
        </p:txBody>
      </p:sp>
      <p:sp>
        <p:nvSpPr>
          <p:cNvPr id="2" name="Заголовок 1"/>
          <p:cNvSpPr>
            <a:spLocks noGrp="1"/>
          </p:cNvSpPr>
          <p:nvPr>
            <p:ph type="title"/>
          </p:nvPr>
        </p:nvSpPr>
        <p:spPr>
          <a:xfrm>
            <a:off x="467544" y="260648"/>
            <a:ext cx="8290168" cy="504056"/>
          </a:xfrm>
        </p:spPr>
        <p:txBody>
          <a:bodyPr>
            <a:normAutofit fontScale="90000"/>
          </a:bodyPr>
          <a:lstStyle/>
          <a:p>
            <a:pPr algn="ctr"/>
            <a:r>
              <a:rPr lang="uk-UA" sz="3200" b="1" dirty="0" smtClean="0"/>
              <a:t/>
            </a:r>
            <a:br>
              <a:rPr lang="uk-UA" sz="3200" b="1"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solidFill>
                  <a:schemeClr val="bg2">
                    <a:lumMod val="25000"/>
                  </a:schemeClr>
                </a:solidFill>
                <a:latin typeface="Arial" pitchFamily="34" charset="0"/>
                <a:cs typeface="Arial" pitchFamily="34" charset="0"/>
              </a:rPr>
              <a:t>Підприємницький ризик</a:t>
            </a:r>
            <a:r>
              <a:rPr lang="uk-UA" sz="3200" dirty="0" smtClean="0">
                <a:solidFill>
                  <a:schemeClr val="accent3">
                    <a:lumMod val="50000"/>
                  </a:schemeClr>
                </a:solidFill>
                <a:latin typeface="Arial" pitchFamily="34" charset="0"/>
                <a:cs typeface="Arial" pitchFamily="34" charset="0"/>
              </a:rPr>
              <a:t/>
            </a:r>
            <a:br>
              <a:rPr lang="uk-UA" sz="3200" dirty="0" smtClean="0">
                <a:solidFill>
                  <a:schemeClr val="accent3">
                    <a:lumMod val="50000"/>
                  </a:schemeClr>
                </a:solidFill>
                <a:latin typeface="Arial" pitchFamily="34" charset="0"/>
                <a:cs typeface="Arial" pitchFamily="34" charset="0"/>
              </a:rPr>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b="1" dirty="0" smtClean="0"/>
              <a:t>Підприємницький </a:t>
            </a:r>
            <a:r>
              <a:rPr lang="uk-UA" sz="3200" b="1" dirty="0" err="1" smtClean="0"/>
              <a:t>ризикП</a:t>
            </a:r>
            <a:endParaRPr lang="uk-UA" sz="3200" b="1" dirty="0"/>
          </a:p>
        </p:txBody>
      </p:sp>
      <p:sp>
        <p:nvSpPr>
          <p:cNvPr id="8" name="TextBox 7"/>
          <p:cNvSpPr txBox="1"/>
          <p:nvPr/>
        </p:nvSpPr>
        <p:spPr>
          <a:xfrm>
            <a:off x="7380312" y="6381328"/>
            <a:ext cx="1512168" cy="246221"/>
          </a:xfrm>
          <a:prstGeom prst="rect">
            <a:avLst/>
          </a:prstGeom>
          <a:noFill/>
        </p:spPr>
        <p:txBody>
          <a:bodyPr wrap="square" rtlCol="0">
            <a:spAutoFit/>
          </a:bodyPr>
          <a:lstStyle/>
          <a:p>
            <a:r>
              <a:rPr lang="ru-RU" sz="1000" dirty="0" smtClean="0">
                <a:solidFill>
                  <a:schemeClr val="bg1"/>
                </a:solidFill>
              </a:rPr>
              <a:t>Билл Гейтс, </a:t>
            </a:r>
            <a:r>
              <a:rPr lang="en-US" sz="1000" dirty="0" smtClean="0">
                <a:solidFill>
                  <a:schemeClr val="bg1"/>
                </a:solidFill>
              </a:rPr>
              <a:t>Microsoft</a:t>
            </a:r>
            <a:endParaRPr lang="en-US" sz="1000" dirty="0">
              <a:solidFill>
                <a:schemeClr val="bg1"/>
              </a:solidFill>
            </a:endParaRPr>
          </a:p>
        </p:txBody>
      </p:sp>
      <p:graphicFrame>
        <p:nvGraphicFramePr>
          <p:cNvPr id="5" name="Таблица 4"/>
          <p:cNvGraphicFramePr>
            <a:graphicFrameLocks noGrp="1"/>
          </p:cNvGraphicFramePr>
          <p:nvPr/>
        </p:nvGraphicFramePr>
        <p:xfrm>
          <a:off x="467544" y="1628798"/>
          <a:ext cx="8208912" cy="4863442"/>
        </p:xfrm>
        <a:graphic>
          <a:graphicData uri="http://schemas.openxmlformats.org/drawingml/2006/table">
            <a:tbl>
              <a:tblPr firstRow="1" bandRow="1">
                <a:tableStyleId>{5C22544A-7EE6-4342-B048-85BDC9FD1C3A}</a:tableStyleId>
              </a:tblPr>
              <a:tblGrid>
                <a:gridCol w="4104456"/>
                <a:gridCol w="4104456"/>
              </a:tblGrid>
              <a:tr h="381754">
                <a:tc>
                  <a:txBody>
                    <a:bodyPr/>
                    <a:lstStyle/>
                    <a:p>
                      <a:pPr algn="ctr"/>
                      <a:r>
                        <a:rPr lang="uk-UA" sz="1400" dirty="0" smtClean="0"/>
                        <a:t>Види страхових ризиків</a:t>
                      </a:r>
                      <a:endParaRPr lang="ru-RU" sz="1400" b="1" dirty="0">
                        <a:solidFill>
                          <a:srgbClr val="FFFF00"/>
                        </a:solidFill>
                        <a:latin typeface="Arial" pitchFamily="34" charset="0"/>
                        <a:cs typeface="Arial" pitchFamily="34" charset="0"/>
                      </a:endParaRPr>
                    </a:p>
                  </a:txBody>
                  <a:tcPr anchor="ctr"/>
                </a:tc>
                <a:tc>
                  <a:txBody>
                    <a:bodyPr/>
                    <a:lstStyle/>
                    <a:p>
                      <a:pPr algn="ctr"/>
                      <a:r>
                        <a:rPr lang="uk-UA" sz="1400" dirty="0" smtClean="0"/>
                        <a:t>Ризики, не пов’язані із страхуванням</a:t>
                      </a:r>
                      <a:endParaRPr lang="ru-RU" sz="1400" b="1" dirty="0">
                        <a:solidFill>
                          <a:srgbClr val="FFFF00"/>
                        </a:solidFill>
                        <a:latin typeface="Arial" pitchFamily="34" charset="0"/>
                        <a:cs typeface="Arial" pitchFamily="34" charset="0"/>
                      </a:endParaRPr>
                    </a:p>
                  </a:txBody>
                  <a:tcPr anchor="ctr"/>
                </a:tc>
              </a:tr>
              <a:tr h="533410">
                <a:tc>
                  <a:txBody>
                    <a:bodyPr/>
                    <a:lstStyle/>
                    <a:p>
                      <a:r>
                        <a:rPr kumimoji="0" lang="uk-UA" sz="1400" kern="1200" noProof="0" dirty="0" smtClean="0"/>
                        <a:t>Пожежа та інші стихійні лиха</a:t>
                      </a:r>
                      <a:endParaRPr lang="uk-UA" sz="1400" b="1" noProof="0" dirty="0">
                        <a:latin typeface="Arial" pitchFamily="34" charset="0"/>
                        <a:cs typeface="Arial" pitchFamily="34" charset="0"/>
                      </a:endParaRPr>
                    </a:p>
                  </a:txBody>
                  <a:tcPr anchor="ctr"/>
                </a:tc>
                <a:tc>
                  <a:txBody>
                    <a:bodyPr/>
                    <a:lstStyle/>
                    <a:p>
                      <a:r>
                        <a:rPr kumimoji="0" lang="uk-UA" sz="1400" kern="1200" noProof="0" dirty="0" smtClean="0"/>
                        <a:t>Непередбачувані політичні події, що можуть мати наслідки для бізнесу</a:t>
                      </a:r>
                      <a:endParaRPr lang="uk-UA" sz="1400" b="1" noProof="0" dirty="0">
                        <a:latin typeface="Arial" pitchFamily="34" charset="0"/>
                        <a:cs typeface="Arial" pitchFamily="34" charset="0"/>
                      </a:endParaRPr>
                    </a:p>
                  </a:txBody>
                  <a:tcPr anchor="ctr"/>
                </a:tc>
              </a:tr>
              <a:tr h="381754">
                <a:tc>
                  <a:txBody>
                    <a:bodyPr/>
                    <a:lstStyle/>
                    <a:p>
                      <a:r>
                        <a:rPr kumimoji="0" lang="uk-UA" sz="1400" kern="1200" noProof="0" dirty="0" smtClean="0"/>
                        <a:t>Автомобільні аварії</a:t>
                      </a:r>
                      <a:endParaRPr lang="uk-UA" sz="1400" b="1" noProof="0" dirty="0">
                        <a:latin typeface="Arial" pitchFamily="34" charset="0"/>
                        <a:cs typeface="Arial"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uk-UA" sz="1400" kern="1200" noProof="0" dirty="0" smtClean="0"/>
                        <a:t>Непередбачувані урядові постанови</a:t>
                      </a:r>
                      <a:endParaRPr lang="uk-UA" sz="1400" b="1" noProof="0" dirty="0">
                        <a:latin typeface="Arial" pitchFamily="34" charset="0"/>
                        <a:cs typeface="Arial" pitchFamily="34" charset="0"/>
                      </a:endParaRPr>
                    </a:p>
                  </a:txBody>
                  <a:tcPr anchor="ctr"/>
                </a:tc>
              </a:tr>
              <a:tr h="533410">
                <a:tc>
                  <a:txBody>
                    <a:bodyPr/>
                    <a:lstStyle/>
                    <a:p>
                      <a:r>
                        <a:rPr kumimoji="0" lang="uk-UA" sz="1400" kern="1200" noProof="0" dirty="0" smtClean="0"/>
                        <a:t>Знищення чи пошкодження вантажів під час транспортування</a:t>
                      </a:r>
                      <a:endParaRPr lang="uk-UA" sz="1400" b="1" noProof="0" dirty="0">
                        <a:latin typeface="Arial" pitchFamily="34" charset="0"/>
                        <a:cs typeface="Arial"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uk-UA" sz="1400" kern="1200" noProof="0" dirty="0" smtClean="0"/>
                        <a:t>Непередбачувані стихійні лиха, екологічні катастрофи</a:t>
                      </a:r>
                      <a:endParaRPr lang="uk-UA" sz="1400" b="1" noProof="0" dirty="0" smtClean="0">
                        <a:latin typeface="Arial" pitchFamily="34" charset="0"/>
                        <a:cs typeface="Arial" pitchFamily="34" charset="0"/>
                      </a:endParaRPr>
                    </a:p>
                  </a:txBody>
                  <a:tcPr anchor="ctr"/>
                </a:tc>
              </a:tr>
              <a:tr h="753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uk-UA" sz="1400" kern="1200" noProof="0" dirty="0" smtClean="0"/>
                        <a:t>Недбалість, нечесність працівників фірми, що може нанести матеріальний і моральний збиток</a:t>
                      </a:r>
                      <a:endParaRPr lang="uk-UA" sz="1400" b="1" noProof="0" dirty="0">
                        <a:latin typeface="Arial" pitchFamily="34" charset="0"/>
                        <a:cs typeface="Arial" pitchFamily="34" charset="0"/>
                      </a:endParaRPr>
                    </a:p>
                  </a:txBody>
                  <a:tcPr anchor="ctr"/>
                </a:tc>
                <a:tc>
                  <a:txBody>
                    <a:bodyPr/>
                    <a:lstStyle/>
                    <a:p>
                      <a:r>
                        <a:rPr kumimoji="0" lang="uk-UA" sz="1400" kern="1200" noProof="0" dirty="0" smtClean="0"/>
                        <a:t>Національні та міжнаціональні заворушення</a:t>
                      </a:r>
                      <a:endParaRPr lang="uk-UA" sz="1400" b="1" noProof="0" dirty="0">
                        <a:latin typeface="Arial" pitchFamily="34" charset="0"/>
                        <a:cs typeface="Arial" pitchFamily="34" charset="0"/>
                      </a:endParaRPr>
                    </a:p>
                  </a:txBody>
                  <a:tcPr anchor="ctr"/>
                </a:tc>
              </a:tr>
              <a:tr h="381754">
                <a:tc>
                  <a:txBody>
                    <a:bodyPr/>
                    <a:lstStyle/>
                    <a:p>
                      <a:r>
                        <a:rPr kumimoji="0" lang="uk-UA" sz="1400" kern="1200" noProof="0" dirty="0" smtClean="0"/>
                        <a:t>Призупинення ділової активності фірми</a:t>
                      </a:r>
                      <a:endParaRPr lang="uk-UA" sz="1400" b="1" noProof="0" dirty="0">
                        <a:latin typeface="Arial" pitchFamily="34" charset="0"/>
                        <a:cs typeface="Arial" pitchFamily="34" charset="0"/>
                      </a:endParaRPr>
                    </a:p>
                  </a:txBody>
                  <a:tcPr anchor="ctr"/>
                </a:tc>
                <a:tc>
                  <a:txBody>
                    <a:bodyPr/>
                    <a:lstStyle/>
                    <a:p>
                      <a:r>
                        <a:rPr kumimoji="0" lang="uk-UA" sz="1400" kern="1200" noProof="0" dirty="0" smtClean="0"/>
                        <a:t>Помилки менеджерів</a:t>
                      </a:r>
                      <a:endParaRPr lang="uk-UA" sz="1400" b="1" noProof="0" dirty="0">
                        <a:latin typeface="Arial" pitchFamily="34" charset="0"/>
                        <a:cs typeface="Arial" pitchFamily="34" charset="0"/>
                      </a:endParaRPr>
                    </a:p>
                  </a:txBody>
                  <a:tcPr anchor="ctr"/>
                </a:tc>
              </a:tr>
              <a:tr h="753049">
                <a:tc>
                  <a:txBody>
                    <a:bodyPr/>
                    <a:lstStyle/>
                    <a:p>
                      <a:r>
                        <a:rPr kumimoji="0" lang="uk-UA" sz="1400" kern="1200" noProof="0" smtClean="0"/>
                        <a:t>Можлива смерть або захворювання керівника, провідного працівника, від яких залежить успіх фірми</a:t>
                      </a:r>
                      <a:endParaRPr lang="uk-UA" sz="1400" b="1" noProof="0">
                        <a:latin typeface="Arial" pitchFamily="34" charset="0"/>
                        <a:cs typeface="Arial" pitchFamily="34" charset="0"/>
                      </a:endParaRPr>
                    </a:p>
                  </a:txBody>
                  <a:tcPr anchor="ctr"/>
                </a:tc>
                <a:tc>
                  <a:txBody>
                    <a:bodyPr/>
                    <a:lstStyle/>
                    <a:p>
                      <a:r>
                        <a:rPr kumimoji="0" lang="uk-UA" sz="1400" kern="1200" noProof="0" dirty="0" smtClean="0"/>
                        <a:t>Ризик неправильно вибраного проекту</a:t>
                      </a:r>
                      <a:endParaRPr lang="uk-UA" sz="1400" b="1" noProof="0" dirty="0">
                        <a:latin typeface="Arial" pitchFamily="34" charset="0"/>
                        <a:cs typeface="Arial" pitchFamily="34" charset="0"/>
                      </a:endParaRPr>
                    </a:p>
                  </a:txBody>
                  <a:tcPr anchor="ctr"/>
                </a:tc>
              </a:tr>
              <a:tr h="381754">
                <a:tc>
                  <a:txBody>
                    <a:bodyPr/>
                    <a:lstStyle/>
                    <a:p>
                      <a:r>
                        <a:rPr kumimoji="0" lang="uk-UA" sz="1400" kern="1200" noProof="0" smtClean="0"/>
                        <a:t>Комерційний ризик</a:t>
                      </a:r>
                      <a:endParaRPr lang="uk-UA" sz="1400" b="1" noProof="0">
                        <a:latin typeface="Arial" pitchFamily="34" charset="0"/>
                        <a:cs typeface="Arial" pitchFamily="34" charset="0"/>
                      </a:endParaRPr>
                    </a:p>
                  </a:txBody>
                  <a:tcPr anchor="ctr"/>
                </a:tc>
                <a:tc>
                  <a:txBody>
                    <a:bodyPr/>
                    <a:lstStyle/>
                    <a:p>
                      <a:r>
                        <a:rPr kumimoji="0" lang="uk-UA" sz="1400" kern="1200" noProof="0" dirty="0" smtClean="0"/>
                        <a:t>Ризик знищення недорогого майна</a:t>
                      </a:r>
                      <a:endParaRPr lang="uk-UA" sz="1400" b="1" noProof="0" dirty="0">
                        <a:latin typeface="Arial" pitchFamily="34" charset="0"/>
                        <a:cs typeface="Arial" pitchFamily="34" charset="0"/>
                      </a:endParaRPr>
                    </a:p>
                  </a:txBody>
                  <a:tcPr anchor="ctr"/>
                </a:tc>
              </a:tr>
              <a:tr h="381754">
                <a:tc>
                  <a:txBody>
                    <a:bodyPr/>
                    <a:lstStyle/>
                    <a:p>
                      <a:r>
                        <a:rPr kumimoji="0" lang="uk-UA" sz="1400" kern="1200" noProof="0" smtClean="0"/>
                        <a:t>Неоптимальний розподіл ресурсів</a:t>
                      </a:r>
                      <a:endParaRPr lang="uk-UA" sz="1400" b="1" noProof="0">
                        <a:latin typeface="Arial" pitchFamily="34" charset="0"/>
                        <a:cs typeface="Arial" pitchFamily="34" charset="0"/>
                      </a:endParaRPr>
                    </a:p>
                  </a:txBody>
                  <a:tcPr anchor="ctr"/>
                </a:tc>
                <a:tc>
                  <a:txBody>
                    <a:bodyPr/>
                    <a:lstStyle/>
                    <a:p>
                      <a:r>
                        <a:rPr kumimoji="0" lang="uk-UA" sz="1400" kern="1200" noProof="0" dirty="0" smtClean="0"/>
                        <a:t>Зміна попиту, цін, прибутків</a:t>
                      </a:r>
                      <a:endParaRPr lang="uk-UA" sz="1400" b="1" noProof="0" dirty="0">
                        <a:latin typeface="Arial" pitchFamily="34" charset="0"/>
                        <a:cs typeface="Arial" pitchFamily="34" charset="0"/>
                      </a:endParaRPr>
                    </a:p>
                  </a:txBody>
                  <a:tcPr anchor="ctr"/>
                </a:tc>
              </a:tr>
              <a:tr h="381754">
                <a:tc>
                  <a:txBody>
                    <a:bodyPr/>
                    <a:lstStyle/>
                    <a:p>
                      <a:r>
                        <a:rPr lang="uk-UA" sz="1400" noProof="0" smtClean="0"/>
                        <a:t>Економічні коливання</a:t>
                      </a:r>
                      <a:endParaRPr lang="uk-UA" sz="1400" b="1" noProof="0">
                        <a:latin typeface="Arial" pitchFamily="34" charset="0"/>
                        <a:cs typeface="Arial" pitchFamily="34" charset="0"/>
                      </a:endParaRPr>
                    </a:p>
                  </a:txBody>
                  <a:tcPr anchor="ctr"/>
                </a:tc>
                <a:tc>
                  <a:txBody>
                    <a:bodyPr/>
                    <a:lstStyle/>
                    <a:p>
                      <a:endParaRPr lang="uk-UA" sz="1400" b="1" noProof="0" dirty="0">
                        <a:latin typeface="Arial" pitchFamily="34" charset="0"/>
                        <a:cs typeface="Arial" pitchFamily="34" charset="0"/>
                      </a:endParaRPr>
                    </a:p>
                  </a:txBody>
                  <a:tcPr anchor="ct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51520" y="908720"/>
            <a:ext cx="8712968" cy="5112568"/>
          </a:xfrm>
          <a:solidFill>
            <a:srgbClr val="FFFF00"/>
          </a:solidFill>
        </p:spPr>
        <p:txBody>
          <a:bodyPr>
            <a:normAutofit/>
          </a:bodyPr>
          <a:lstStyle/>
          <a:p>
            <a:pPr>
              <a:buNone/>
            </a:pPr>
            <a:r>
              <a:rPr lang="uk-UA" sz="2000" b="1" dirty="0" smtClean="0">
                <a:solidFill>
                  <a:srgbClr val="0070C0"/>
                </a:solidFill>
                <a:latin typeface="Arial" pitchFamily="34" charset="0"/>
                <a:cs typeface="Arial" pitchFamily="34" charset="0"/>
              </a:rPr>
              <a:t>До системи показників ризику належать такі показники:</a:t>
            </a:r>
          </a:p>
          <a:p>
            <a:pPr>
              <a:buNone/>
            </a:pPr>
            <a:r>
              <a:rPr lang="uk-UA" sz="2000" b="1" i="1" dirty="0" smtClean="0">
                <a:solidFill>
                  <a:srgbClr val="0070C0"/>
                </a:solidFill>
                <a:latin typeface="Arial" pitchFamily="34" charset="0"/>
                <a:cs typeface="Arial" pitchFamily="34" charset="0"/>
              </a:rPr>
              <a:t>► абсолютні;</a:t>
            </a:r>
          </a:p>
          <a:p>
            <a:pPr>
              <a:buNone/>
            </a:pPr>
            <a:r>
              <a:rPr lang="uk-UA" sz="2000" b="1" i="1" dirty="0" smtClean="0">
                <a:solidFill>
                  <a:srgbClr val="0070C0"/>
                </a:solidFill>
                <a:latin typeface="Arial" pitchFamily="34" charset="0"/>
                <a:cs typeface="Arial" pitchFamily="34" charset="0"/>
              </a:rPr>
              <a:t>► імовірності виникнення втрат;</a:t>
            </a:r>
          </a:p>
          <a:p>
            <a:pPr>
              <a:buNone/>
            </a:pPr>
            <a:r>
              <a:rPr lang="uk-UA" sz="2000" b="1" i="1" dirty="0" smtClean="0">
                <a:solidFill>
                  <a:srgbClr val="0070C0"/>
                </a:solidFill>
                <a:latin typeface="Arial" pitchFamily="34" charset="0"/>
                <a:cs typeface="Arial" pitchFamily="34" charset="0"/>
              </a:rPr>
              <a:t>► порівняння рівнів ризику.</a:t>
            </a:r>
          </a:p>
          <a:p>
            <a:pPr>
              <a:buNone/>
            </a:pPr>
            <a:endParaRPr lang="uk-UA" sz="1000" dirty="0" smtClean="0">
              <a:solidFill>
                <a:srgbClr val="0070C0"/>
              </a:solidFill>
              <a:latin typeface="Arial" pitchFamily="34" charset="0"/>
              <a:cs typeface="Arial" pitchFamily="34" charset="0"/>
            </a:endParaRPr>
          </a:p>
          <a:p>
            <a:pPr marL="88900" indent="20638" algn="just">
              <a:buNone/>
            </a:pPr>
            <a:r>
              <a:rPr lang="uk-UA" sz="2000" b="1" i="1" dirty="0" smtClean="0">
                <a:solidFill>
                  <a:srgbClr val="0070C0"/>
                </a:solidFill>
                <a:latin typeface="Arial" pitchFamily="34" charset="0"/>
                <a:cs typeface="Arial" pitchFamily="34" charset="0"/>
              </a:rPr>
              <a:t>Абсолютні показники </a:t>
            </a:r>
            <a:r>
              <a:rPr lang="uk-UA" sz="2000" b="1" dirty="0" smtClean="0">
                <a:solidFill>
                  <a:srgbClr val="0070C0"/>
                </a:solidFill>
                <a:latin typeface="Arial" pitchFamily="34" charset="0"/>
                <a:cs typeface="Arial" pitchFamily="34" charset="0"/>
              </a:rPr>
              <a:t>ризику є величиною можливих втрат у вартісному виразі від здійснення ризикованих господарських операцій.</a:t>
            </a:r>
          </a:p>
          <a:p>
            <a:pPr marL="88900" indent="20638" algn="just">
              <a:buNone/>
            </a:pPr>
            <a:endParaRPr lang="uk-UA" sz="1000" b="1" dirty="0" smtClean="0">
              <a:solidFill>
                <a:srgbClr val="0070C0"/>
              </a:solidFill>
              <a:latin typeface="Arial" pitchFamily="34" charset="0"/>
              <a:cs typeface="Arial" pitchFamily="34" charset="0"/>
            </a:endParaRPr>
          </a:p>
          <a:p>
            <a:pPr marL="88900" indent="20638" algn="just">
              <a:buNone/>
            </a:pPr>
            <a:r>
              <a:rPr lang="uk-UA" sz="2000" b="1" i="1" dirty="0" smtClean="0">
                <a:solidFill>
                  <a:srgbClr val="0070C0"/>
                </a:solidFill>
                <a:latin typeface="Arial" pitchFamily="34" charset="0"/>
                <a:cs typeface="Arial" pitchFamily="34" charset="0"/>
              </a:rPr>
              <a:t>Показники ймовірності виникнення втрат </a:t>
            </a:r>
            <a:r>
              <a:rPr lang="uk-UA" sz="2000" b="1" dirty="0" smtClean="0">
                <a:solidFill>
                  <a:srgbClr val="0070C0"/>
                </a:solidFill>
                <a:latin typeface="Arial" pitchFamily="34" charset="0"/>
                <a:cs typeface="Arial" pitchFamily="34" charset="0"/>
              </a:rPr>
              <a:t>дають змогу виробляти узагальнену оцінку ризику, приймати рішення про здійснення ризикованих операцій чи відмову від них.</a:t>
            </a:r>
          </a:p>
          <a:p>
            <a:pPr marL="88900" indent="20638" algn="just">
              <a:buNone/>
            </a:pPr>
            <a:endParaRPr lang="uk-UA" sz="1000" b="1" dirty="0" smtClean="0">
              <a:solidFill>
                <a:srgbClr val="0070C0"/>
              </a:solidFill>
              <a:latin typeface="Arial" pitchFamily="34" charset="0"/>
              <a:cs typeface="Arial" pitchFamily="34" charset="0"/>
            </a:endParaRPr>
          </a:p>
          <a:p>
            <a:pPr marL="88900" indent="20638" algn="just">
              <a:buNone/>
            </a:pPr>
            <a:r>
              <a:rPr lang="uk-UA" sz="2000" b="1" i="1" dirty="0" smtClean="0">
                <a:solidFill>
                  <a:srgbClr val="0070C0"/>
                </a:solidFill>
                <a:latin typeface="Arial" pitchFamily="34" charset="0"/>
                <a:cs typeface="Arial" pitchFamily="34" charset="0"/>
              </a:rPr>
              <a:t>Показники порівняння рівнів ризику </a:t>
            </a:r>
            <a:r>
              <a:rPr lang="uk-UA" sz="2000" b="1" dirty="0" smtClean="0">
                <a:solidFill>
                  <a:srgbClr val="0070C0"/>
                </a:solidFill>
                <a:latin typeface="Arial" pitchFamily="34" charset="0"/>
                <a:cs typeface="Arial" pitchFamily="34" charset="0"/>
              </a:rPr>
              <a:t>застосовуються при виборі варіантів здійснення господарських операцій, наприклад вкладення коштів у різні проекти.</a:t>
            </a:r>
          </a:p>
          <a:p>
            <a:pPr>
              <a:buNone/>
            </a:pPr>
            <a:endParaRPr lang="ru-RU" dirty="0"/>
          </a:p>
        </p:txBody>
      </p:sp>
      <p:sp>
        <p:nvSpPr>
          <p:cNvPr id="3" name="Заголовок 2"/>
          <p:cNvSpPr>
            <a:spLocks noGrp="1"/>
          </p:cNvSpPr>
          <p:nvPr>
            <p:ph type="title"/>
          </p:nvPr>
        </p:nvSpPr>
        <p:spPr>
          <a:xfrm>
            <a:off x="457200" y="274638"/>
            <a:ext cx="8229600" cy="418058"/>
          </a:xfrm>
        </p:spPr>
        <p:txBody>
          <a:bodyPr>
            <a:noAutofit/>
          </a:bodyPr>
          <a:lstStyle/>
          <a:p>
            <a:pPr algn="ctr"/>
            <a:r>
              <a:rPr lang="uk-UA" sz="2900" dirty="0" smtClean="0">
                <a:solidFill>
                  <a:srgbClr val="002060"/>
                </a:solidFill>
                <a:latin typeface="Arial" pitchFamily="34" charset="0"/>
                <a:cs typeface="Arial" pitchFamily="34" charset="0"/>
              </a:rPr>
              <a:t>Оцінка ризиків підприємницької діяльності</a:t>
            </a:r>
            <a:endParaRPr lang="ru-RU" sz="2900" dirty="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51520" y="836712"/>
            <a:ext cx="8712968" cy="5184576"/>
          </a:xfrm>
          <a:solidFill>
            <a:srgbClr val="92D050"/>
          </a:solidFill>
        </p:spPr>
        <p:txBody>
          <a:bodyPr>
            <a:normAutofit fontScale="92500" lnSpcReduction="20000"/>
          </a:bodyPr>
          <a:lstStyle/>
          <a:p>
            <a:pPr>
              <a:buNone/>
            </a:pPr>
            <a:r>
              <a:rPr lang="uk-UA" sz="2000" b="1" dirty="0" smtClean="0">
                <a:solidFill>
                  <a:srgbClr val="002060"/>
                </a:solidFill>
                <a:latin typeface="Arial" pitchFamily="34" charset="0"/>
                <a:cs typeface="Arial" pitchFamily="34" charset="0"/>
              </a:rPr>
              <a:t>Залежно від розміру втрат можуть бути чотири зони ризику:</a:t>
            </a:r>
          </a:p>
          <a:p>
            <a:pPr>
              <a:buNone/>
            </a:pPr>
            <a:endParaRPr lang="uk-UA" sz="1100" b="1" dirty="0" smtClean="0">
              <a:solidFill>
                <a:srgbClr val="002060"/>
              </a:solidFill>
              <a:latin typeface="Arial" pitchFamily="34" charset="0"/>
              <a:cs typeface="Arial" pitchFamily="34" charset="0"/>
            </a:endParaRPr>
          </a:p>
          <a:p>
            <a:pPr>
              <a:buNone/>
            </a:pPr>
            <a:r>
              <a:rPr lang="uk-UA" sz="2000" b="1" i="1" dirty="0" smtClean="0">
                <a:solidFill>
                  <a:srgbClr val="002060"/>
                </a:solidFill>
                <a:latin typeface="Arial" pitchFamily="34" charset="0"/>
                <a:cs typeface="Arial" pitchFamily="34" charset="0"/>
              </a:rPr>
              <a:t>► безризикова;</a:t>
            </a:r>
          </a:p>
          <a:p>
            <a:pPr>
              <a:buNone/>
            </a:pPr>
            <a:r>
              <a:rPr lang="uk-UA" sz="2000" b="1" i="1" dirty="0" smtClean="0">
                <a:solidFill>
                  <a:srgbClr val="002060"/>
                </a:solidFill>
                <a:latin typeface="Arial" pitchFamily="34" charset="0"/>
                <a:cs typeface="Arial" pitchFamily="34" charset="0"/>
              </a:rPr>
              <a:t>► допустимого ризику;</a:t>
            </a:r>
          </a:p>
          <a:p>
            <a:pPr>
              <a:buNone/>
            </a:pPr>
            <a:r>
              <a:rPr lang="uk-UA" sz="2000" b="1" i="1" dirty="0" smtClean="0">
                <a:solidFill>
                  <a:srgbClr val="002060"/>
                </a:solidFill>
                <a:latin typeface="Arial" pitchFamily="34" charset="0"/>
                <a:cs typeface="Arial" pitchFamily="34" charset="0"/>
              </a:rPr>
              <a:t>► критичного ризику;</a:t>
            </a:r>
          </a:p>
          <a:p>
            <a:pPr>
              <a:buNone/>
            </a:pPr>
            <a:r>
              <a:rPr lang="uk-UA" sz="2000" b="1" i="1" dirty="0" smtClean="0">
                <a:solidFill>
                  <a:srgbClr val="002060"/>
                </a:solidFill>
                <a:latin typeface="Arial" pitchFamily="34" charset="0"/>
                <a:cs typeface="Arial" pitchFamily="34" charset="0"/>
              </a:rPr>
              <a:t>► катастрофічного ризику.</a:t>
            </a:r>
          </a:p>
          <a:p>
            <a:pPr>
              <a:buNone/>
            </a:pPr>
            <a:endParaRPr lang="uk-UA" sz="1000" dirty="0" smtClean="0">
              <a:solidFill>
                <a:srgbClr val="002060"/>
              </a:solidFill>
              <a:latin typeface="Arial" pitchFamily="34" charset="0"/>
              <a:cs typeface="Arial" pitchFamily="34" charset="0"/>
            </a:endParaRPr>
          </a:p>
          <a:p>
            <a:pPr marL="88900" indent="20638" algn="just">
              <a:buNone/>
            </a:pPr>
            <a:r>
              <a:rPr lang="uk-UA" sz="2000" b="1" i="1" dirty="0" smtClean="0">
                <a:solidFill>
                  <a:srgbClr val="002060"/>
                </a:solidFill>
                <a:latin typeface="Arial" pitchFamily="34" charset="0"/>
                <a:cs typeface="Arial" pitchFamily="34" charset="0"/>
              </a:rPr>
              <a:t>Безризиковою </a:t>
            </a:r>
            <a:r>
              <a:rPr lang="uk-UA" sz="2000" b="1" dirty="0" smtClean="0">
                <a:solidFill>
                  <a:srgbClr val="002060"/>
                </a:solidFill>
                <a:latin typeface="Arial" pitchFamily="34" charset="0"/>
                <a:cs typeface="Arial" pitchFamily="34" charset="0"/>
              </a:rPr>
              <a:t>є зона, де немає будь-яких втрат при здійсненні господарських операцій.</a:t>
            </a:r>
          </a:p>
          <a:p>
            <a:pPr marL="88900" indent="20638" algn="just">
              <a:buNone/>
            </a:pPr>
            <a:endParaRPr lang="uk-UA" sz="1000" b="1" dirty="0" smtClean="0">
              <a:solidFill>
                <a:srgbClr val="002060"/>
              </a:solidFill>
              <a:latin typeface="Arial" pitchFamily="34" charset="0"/>
              <a:cs typeface="Arial" pitchFamily="34" charset="0"/>
            </a:endParaRPr>
          </a:p>
          <a:p>
            <a:pPr marL="88900" indent="20638" algn="just">
              <a:buNone/>
            </a:pPr>
            <a:r>
              <a:rPr lang="uk-UA" sz="2000" b="1" i="1" dirty="0" smtClean="0">
                <a:solidFill>
                  <a:srgbClr val="002060"/>
                </a:solidFill>
                <a:latin typeface="Arial" pitchFamily="34" charset="0"/>
                <a:cs typeface="Arial" pitchFamily="34" charset="0"/>
              </a:rPr>
              <a:t>Зона допустимого ризику </a:t>
            </a:r>
            <a:r>
              <a:rPr lang="uk-UA" sz="2000" b="1" dirty="0" smtClean="0">
                <a:solidFill>
                  <a:srgbClr val="002060"/>
                </a:solidFill>
                <a:latin typeface="Arial" pitchFamily="34" charset="0"/>
                <a:cs typeface="Arial" pitchFamily="34" charset="0"/>
              </a:rPr>
              <a:t>характеризується можливим розміром втрат, що не перевищують розміру очікуваного прибутку. У найгіршому разі фірма може втратити весь прибуток, в іншому — за умови сприятливого збігу обставин втрати будуть незначними.</a:t>
            </a:r>
          </a:p>
          <a:p>
            <a:pPr marL="88900" indent="20638" algn="just">
              <a:buNone/>
            </a:pPr>
            <a:endParaRPr lang="uk-UA" sz="1000" b="1" dirty="0" smtClean="0">
              <a:solidFill>
                <a:srgbClr val="002060"/>
              </a:solidFill>
              <a:latin typeface="Arial" pitchFamily="34" charset="0"/>
              <a:cs typeface="Arial" pitchFamily="34" charset="0"/>
            </a:endParaRPr>
          </a:p>
          <a:p>
            <a:pPr marL="88900" indent="20638" algn="just">
              <a:buNone/>
            </a:pPr>
            <a:r>
              <a:rPr lang="uk-UA" sz="2000" b="1" i="1" dirty="0" smtClean="0">
                <a:solidFill>
                  <a:srgbClr val="002060"/>
                </a:solidFill>
                <a:latin typeface="Arial" pitchFamily="34" charset="0"/>
                <a:cs typeface="Arial" pitchFamily="34" charset="0"/>
              </a:rPr>
              <a:t>Зона критичного ризику — </a:t>
            </a:r>
            <a:r>
              <a:rPr lang="uk-UA" sz="2000" b="1" dirty="0" smtClean="0">
                <a:solidFill>
                  <a:srgbClr val="002060"/>
                </a:solidFill>
                <a:latin typeface="Arial" pitchFamily="34" charset="0"/>
                <a:cs typeface="Arial" pitchFamily="34" charset="0"/>
              </a:rPr>
              <a:t>це зона, в якій можливий розмір втрат перевищує прибуток, але не більше, ніж розмір виручки.</a:t>
            </a:r>
          </a:p>
          <a:p>
            <a:pPr marL="88900" indent="20638" algn="just">
              <a:buNone/>
            </a:pPr>
            <a:endParaRPr lang="uk-UA" sz="2000" b="1" i="1" dirty="0" smtClean="0">
              <a:solidFill>
                <a:srgbClr val="002060"/>
              </a:solidFill>
              <a:latin typeface="Arial" pitchFamily="34" charset="0"/>
              <a:cs typeface="Arial" pitchFamily="34" charset="0"/>
            </a:endParaRPr>
          </a:p>
          <a:p>
            <a:pPr marL="88900" indent="20638" algn="just">
              <a:buNone/>
            </a:pPr>
            <a:r>
              <a:rPr lang="uk-UA" sz="2000" b="1" i="1" dirty="0" smtClean="0">
                <a:solidFill>
                  <a:srgbClr val="002060"/>
                </a:solidFill>
                <a:latin typeface="Arial" pitchFamily="34" charset="0"/>
                <a:cs typeface="Arial" pitchFamily="34" charset="0"/>
              </a:rPr>
              <a:t>Зона катастрофічного ризику </a:t>
            </a:r>
            <a:r>
              <a:rPr lang="uk-UA" sz="2000" b="1" dirty="0" smtClean="0">
                <a:solidFill>
                  <a:srgbClr val="002060"/>
                </a:solidFill>
                <a:latin typeface="Arial" pitchFamily="34" charset="0"/>
                <a:cs typeface="Arial" pitchFamily="34" charset="0"/>
              </a:rPr>
              <a:t>— можливі втрати в якій перевищують виручку і можуть досягти розміру, що дорівнює майновому стану підприємства.</a:t>
            </a:r>
          </a:p>
          <a:p>
            <a:pPr marL="88900" indent="20638" algn="just">
              <a:buNone/>
            </a:pPr>
            <a:endParaRPr lang="uk-UA" sz="2000" b="1" i="1" dirty="0" smtClean="0">
              <a:solidFill>
                <a:srgbClr val="0070C0"/>
              </a:solidFill>
              <a:latin typeface="Arial" pitchFamily="34" charset="0"/>
              <a:cs typeface="Arial" pitchFamily="34" charset="0"/>
            </a:endParaRPr>
          </a:p>
          <a:p>
            <a:pPr marL="88900" indent="20638" algn="just">
              <a:buNone/>
            </a:pPr>
            <a:endParaRPr lang="ru-RU" dirty="0"/>
          </a:p>
        </p:txBody>
      </p:sp>
      <p:sp>
        <p:nvSpPr>
          <p:cNvPr id="3" name="Заголовок 2"/>
          <p:cNvSpPr>
            <a:spLocks noGrp="1"/>
          </p:cNvSpPr>
          <p:nvPr>
            <p:ph type="title"/>
          </p:nvPr>
        </p:nvSpPr>
        <p:spPr>
          <a:xfrm>
            <a:off x="457200" y="274638"/>
            <a:ext cx="8229600" cy="418058"/>
          </a:xfrm>
        </p:spPr>
        <p:txBody>
          <a:bodyPr>
            <a:noAutofit/>
          </a:bodyPr>
          <a:lstStyle/>
          <a:p>
            <a:pPr algn="ctr"/>
            <a:r>
              <a:rPr lang="uk-UA" sz="2900" dirty="0" smtClean="0">
                <a:solidFill>
                  <a:srgbClr val="002060"/>
                </a:solidFill>
                <a:latin typeface="Arial" pitchFamily="34" charset="0"/>
                <a:cs typeface="Arial" pitchFamily="34" charset="0"/>
              </a:rPr>
              <a:t>Основні зони ризиків</a:t>
            </a:r>
            <a:endParaRPr lang="ru-RU" sz="2900" dirty="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51520" y="692696"/>
            <a:ext cx="8712968" cy="5688632"/>
          </a:xfrm>
          <a:solidFill>
            <a:srgbClr val="FFC000"/>
          </a:solidFill>
        </p:spPr>
        <p:txBody>
          <a:bodyPr>
            <a:normAutofit fontScale="40000" lnSpcReduction="20000"/>
          </a:bodyPr>
          <a:lstStyle/>
          <a:p>
            <a:pPr marL="88900" indent="20638" algn="just">
              <a:buNone/>
            </a:pPr>
            <a:r>
              <a:rPr lang="uk-UA" sz="3400" b="1" dirty="0" smtClean="0">
                <a:solidFill>
                  <a:srgbClr val="002060"/>
                </a:solidFill>
                <a:latin typeface="Arial" pitchFamily="34" charset="0"/>
                <a:cs typeface="Arial" pitchFamily="34" charset="0"/>
              </a:rPr>
              <a:t>Форс-мажор — це події, надзвичайні ситуації, які не можуть бути передбачені, попереджені або усунені будь-якими заходами або зумовлені правилами страхування надзвичайні обставини, на випадок яких страховик звільняється від виконання зобов’язань за договором страхування.</a:t>
            </a:r>
            <a:endParaRPr lang="uk-UA" sz="3400" b="1" dirty="0" smtClean="0">
              <a:solidFill>
                <a:srgbClr val="002060"/>
              </a:solidFill>
              <a:latin typeface="Arial" pitchFamily="34" charset="0"/>
              <a:cs typeface="Arial" pitchFamily="34" charset="0"/>
            </a:endParaRPr>
          </a:p>
          <a:p>
            <a:pPr marL="88900" indent="20638" algn="just">
              <a:buNone/>
            </a:pPr>
            <a:endParaRPr lang="uk-UA" sz="2000" b="1" i="1" dirty="0" smtClean="0">
              <a:solidFill>
                <a:srgbClr val="0070C0"/>
              </a:solidFill>
              <a:latin typeface="Arial" pitchFamily="34" charset="0"/>
              <a:cs typeface="Arial" pitchFamily="34" charset="0"/>
            </a:endParaRPr>
          </a:p>
          <a:p>
            <a:pPr marL="88900" indent="0" algn="just">
              <a:buNone/>
            </a:pPr>
            <a:r>
              <a:rPr lang="uk-UA" sz="3500" dirty="0" smtClean="0">
                <a:latin typeface="Arial" pitchFamily="34" charset="0"/>
                <a:cs typeface="Arial" pitchFamily="34" charset="0"/>
              </a:rPr>
              <a:t>Якщо під терміном «форс-мажорні обставини» вважати всі обставини, які перешкоджатимуть виконанню договірних зобов'язань (що, здебільшого, й слід робити), то до таких обставин слід відносити: </a:t>
            </a:r>
          </a:p>
          <a:p>
            <a:pPr marL="88900" indent="0" algn="just">
              <a:buNone/>
            </a:pPr>
            <a:endParaRPr lang="uk-UA" sz="2100" dirty="0" smtClean="0">
              <a:latin typeface="Arial" pitchFamily="34" charset="0"/>
              <a:cs typeface="Arial" pitchFamily="34" charset="0"/>
            </a:endParaRPr>
          </a:p>
          <a:p>
            <a:pPr marL="88900" indent="0" algn="just">
              <a:buNone/>
            </a:pPr>
            <a:r>
              <a:rPr lang="uk-UA" sz="3500" dirty="0" smtClean="0">
                <a:latin typeface="Arial" pitchFamily="34" charset="0"/>
                <a:cs typeface="Arial" pitchFamily="34" charset="0"/>
              </a:rPr>
              <a:t>1) </a:t>
            </a:r>
            <a:r>
              <a:rPr lang="uk-UA" sz="3500" i="1" u="sng" dirty="0" smtClean="0">
                <a:latin typeface="Arial" pitchFamily="34" charset="0"/>
                <a:cs typeface="Arial" pitchFamily="34" charset="0"/>
              </a:rPr>
              <a:t>обставини непереборної сили</a:t>
            </a:r>
            <a:r>
              <a:rPr lang="uk-UA" sz="3500" dirty="0" smtClean="0">
                <a:latin typeface="Arial" pitchFamily="34" charset="0"/>
                <a:cs typeface="Arial" pitchFamily="34" charset="0"/>
              </a:rPr>
              <a:t> , дія яких може бути викликана винятковими погодними умовами і стихійним лихом (</a:t>
            </a:r>
            <a:r>
              <a:rPr lang="uk-UA" sz="3500" dirty="0" err="1" smtClean="0">
                <a:latin typeface="Arial" pitchFamily="34" charset="0"/>
                <a:cs typeface="Arial" pitchFamily="34" charset="0"/>
              </a:rPr>
              <a:t>Acts</a:t>
            </a:r>
            <a:r>
              <a:rPr lang="uk-UA" sz="3500" dirty="0" smtClean="0">
                <a:latin typeface="Arial" pitchFamily="34" charset="0"/>
                <a:cs typeface="Arial" pitchFamily="34" charset="0"/>
              </a:rPr>
              <a:t> </a:t>
            </a:r>
            <a:r>
              <a:rPr lang="uk-UA" sz="3500" dirty="0" err="1" smtClean="0">
                <a:latin typeface="Arial" pitchFamily="34" charset="0"/>
                <a:cs typeface="Arial" pitchFamily="34" charset="0"/>
              </a:rPr>
              <a:t>of</a:t>
            </a:r>
            <a:r>
              <a:rPr lang="uk-UA" sz="3500" dirty="0" smtClean="0">
                <a:latin typeface="Arial" pitchFamily="34" charset="0"/>
                <a:cs typeface="Arial" pitchFamily="34" charset="0"/>
              </a:rPr>
              <a:t> </a:t>
            </a:r>
            <a:r>
              <a:rPr lang="uk-UA" sz="3500" dirty="0" err="1" smtClean="0">
                <a:latin typeface="Arial" pitchFamily="34" charset="0"/>
                <a:cs typeface="Arial" pitchFamily="34" charset="0"/>
              </a:rPr>
              <a:t>God</a:t>
            </a:r>
            <a:r>
              <a:rPr lang="uk-UA" sz="3500" dirty="0" smtClean="0">
                <a:latin typeface="Arial" pitchFamily="34" charset="0"/>
                <a:cs typeface="Arial" pitchFamily="34" charset="0"/>
              </a:rPr>
              <a:t>) (наприклад, епідемія, сильний шторм, циклон, ураган, торнадо, буревій, повінь, нагромадження снігу, ожеледь, град, заморозки, замерзання моря, проток, портів, перевалів, землетрус, блискавка, пожежа, посуха, просідання і зсув ґрунту, інші стихійні лиха тощо); </a:t>
            </a:r>
          </a:p>
          <a:p>
            <a:pPr marL="88900" indent="0" algn="just">
              <a:buNone/>
            </a:pPr>
            <a:endParaRPr lang="uk-UA" sz="3500" dirty="0" smtClean="0">
              <a:latin typeface="Arial" pitchFamily="34" charset="0"/>
              <a:cs typeface="Arial" pitchFamily="34" charset="0"/>
            </a:endParaRPr>
          </a:p>
          <a:p>
            <a:pPr marL="88900" indent="0" algn="just">
              <a:buNone/>
            </a:pPr>
            <a:r>
              <a:rPr lang="uk-UA" sz="3500" dirty="0" smtClean="0">
                <a:latin typeface="Arial" pitchFamily="34" charset="0"/>
                <a:cs typeface="Arial" pitchFamily="34" charset="0"/>
              </a:rPr>
              <a:t>2) </a:t>
            </a:r>
            <a:r>
              <a:rPr lang="uk-UA" sz="3500" i="1" u="sng" dirty="0" smtClean="0">
                <a:latin typeface="Arial" pitchFamily="34" charset="0"/>
                <a:cs typeface="Arial" pitchFamily="34" charset="0"/>
              </a:rPr>
              <a:t>непередбачені обставини, що відбуваються незалежно від волі і бажання сторін</a:t>
            </a:r>
            <a:r>
              <a:rPr lang="uk-UA" sz="3500" dirty="0" smtClean="0">
                <a:latin typeface="Arial" pitchFamily="34" charset="0"/>
                <a:cs typeface="Arial" pitchFamily="34" charset="0"/>
              </a:rPr>
              <a:t>  (загроза війни, збройний конфлікт або серйозна погроза такого конфлікту, включаючи, але не обмежуючись, ворожі атаки, блокади, військові ембарго, дії іноземного ворога, загальну військову мобілізацію, військові дії, оголошену та неоголошену війну, дію суспільного ворога, збурення, акти тероризму, диверсії, піратства, безлади, вторгнення, революції, заколоти, повстання, масові заворушення, обмеження комендантської години, експропріації, примусове вилучення, захоплення підприємств, реквізиції, громадські демонстрації, блокада, страйк, аварія, протиправні дії третіх осіб, пожежа, вибух, тривалі перерви в роботі транспорту тощо); </a:t>
            </a:r>
          </a:p>
          <a:p>
            <a:pPr marL="88900" indent="0" algn="just">
              <a:buNone/>
            </a:pPr>
            <a:endParaRPr lang="uk-UA" sz="3500" dirty="0" smtClean="0">
              <a:latin typeface="Arial" pitchFamily="34" charset="0"/>
              <a:cs typeface="Arial" pitchFamily="34" charset="0"/>
            </a:endParaRPr>
          </a:p>
          <a:p>
            <a:pPr marL="88900" indent="0" algn="just">
              <a:buNone/>
            </a:pPr>
            <a:r>
              <a:rPr lang="uk-UA" sz="3500" dirty="0" smtClean="0">
                <a:latin typeface="Arial" pitchFamily="34" charset="0"/>
                <a:cs typeface="Arial" pitchFamily="34" charset="0"/>
              </a:rPr>
              <a:t>3) </a:t>
            </a:r>
            <a:r>
              <a:rPr lang="uk-UA" sz="3500" i="1" u="sng" dirty="0" smtClean="0">
                <a:latin typeface="Arial" pitchFamily="34" charset="0"/>
                <a:cs typeface="Arial" pitchFamily="34" charset="0"/>
              </a:rPr>
              <a:t>умови, регламентовані відповідними органами виконавчої влади</a:t>
            </a:r>
            <a:r>
              <a:rPr lang="uk-UA" sz="3500" dirty="0" smtClean="0">
                <a:latin typeface="Arial" pitchFamily="34" charset="0"/>
                <a:cs typeface="Arial" pitchFamily="34" charset="0"/>
              </a:rPr>
              <a:t>, а також пов’язані з ліквідацією наслідків, викликаних винятковими погодними умовами і непередбаченими ситуаціями; </a:t>
            </a:r>
          </a:p>
          <a:p>
            <a:pPr marL="88900" indent="0" algn="just">
              <a:buNone/>
            </a:pPr>
            <a:endParaRPr lang="uk-UA" sz="3500" dirty="0" smtClean="0">
              <a:latin typeface="Arial" pitchFamily="34" charset="0"/>
              <a:cs typeface="Arial" pitchFamily="34" charset="0"/>
            </a:endParaRPr>
          </a:p>
          <a:p>
            <a:pPr marL="88900" indent="0" algn="just">
              <a:buNone/>
            </a:pPr>
            <a:r>
              <a:rPr lang="uk-UA" sz="3500" dirty="0" smtClean="0">
                <a:latin typeface="Arial" pitchFamily="34" charset="0"/>
                <a:cs typeface="Arial" pitchFamily="34" charset="0"/>
              </a:rPr>
              <a:t>4) </a:t>
            </a:r>
            <a:r>
              <a:rPr lang="uk-UA" sz="3500" i="1" u="sng" spc="-30" dirty="0" smtClean="0">
                <a:latin typeface="Arial" pitchFamily="34" charset="0"/>
                <a:cs typeface="Arial" pitchFamily="34" charset="0"/>
              </a:rPr>
              <a:t>обставини, передбачені сторонами зобов’язання безпосередньо в договорі</a:t>
            </a:r>
            <a:r>
              <a:rPr lang="uk-UA" sz="3500" spc="-30" dirty="0" smtClean="0">
                <a:latin typeface="Arial" pitchFamily="34" charset="0"/>
                <a:cs typeface="Arial" pitchFamily="34" charset="0"/>
              </a:rPr>
              <a:t>, та які через надзвичайний характер цих обставин є підставою для звільнення сторін договору від господарської відповідальності у випадку порушення зобов'язання через дані обставини.</a:t>
            </a:r>
            <a:endParaRPr lang="uk-UA" sz="3500" spc="-30" dirty="0">
              <a:latin typeface="Arial" pitchFamily="34" charset="0"/>
              <a:cs typeface="Arial" pitchFamily="34" charset="0"/>
            </a:endParaRPr>
          </a:p>
        </p:txBody>
      </p:sp>
      <p:sp>
        <p:nvSpPr>
          <p:cNvPr id="3" name="Заголовок 2"/>
          <p:cNvSpPr>
            <a:spLocks noGrp="1"/>
          </p:cNvSpPr>
          <p:nvPr>
            <p:ph type="title"/>
          </p:nvPr>
        </p:nvSpPr>
        <p:spPr>
          <a:xfrm>
            <a:off x="467544" y="188640"/>
            <a:ext cx="8229600" cy="418058"/>
          </a:xfrm>
        </p:spPr>
        <p:txBody>
          <a:bodyPr>
            <a:noAutofit/>
          </a:bodyPr>
          <a:lstStyle/>
          <a:p>
            <a:pPr algn="ctr"/>
            <a:r>
              <a:rPr lang="uk-UA" sz="2900" dirty="0" smtClean="0">
                <a:solidFill>
                  <a:srgbClr val="002060"/>
                </a:solidFill>
                <a:latin typeface="Arial" pitchFamily="34" charset="0"/>
                <a:cs typeface="Arial" pitchFamily="34" charset="0"/>
              </a:rPr>
              <a:t>Форс-мажор</a:t>
            </a:r>
            <a:endParaRPr lang="ru-RU" sz="2900" dirty="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836712"/>
            <a:ext cx="8496944" cy="5688632"/>
          </a:xfrm>
          <a:solidFill>
            <a:srgbClr val="00B0F0"/>
          </a:solidFill>
        </p:spPr>
        <p:txBody>
          <a:bodyPr>
            <a:normAutofit lnSpcReduction="10000"/>
          </a:bodyPr>
          <a:lstStyle/>
          <a:p>
            <a:pPr marL="85725" indent="-3175" algn="just">
              <a:lnSpc>
                <a:spcPct val="120000"/>
              </a:lnSpc>
              <a:spcBef>
                <a:spcPts val="0"/>
              </a:spcBef>
              <a:buNone/>
            </a:pPr>
            <a:r>
              <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Сутність страхового захисту полягає в нагромадженні і витрачанні грошових та інших ресурсів для здійснення заходів з попередження, подолання або зменшення негативного впливу ризиків і відшкодування пов’язаних з ними витрат.</a:t>
            </a:r>
          </a:p>
          <a:p>
            <a:pPr marL="85725" indent="-3175" algn="just">
              <a:lnSpc>
                <a:spcPct val="120000"/>
              </a:lnSpc>
              <a:spcBef>
                <a:spcPts val="0"/>
              </a:spcBef>
              <a:buNone/>
            </a:pPr>
            <a:endPar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endParaRPr>
          </a:p>
          <a:p>
            <a:pPr marL="85725" indent="-3175" algn="just">
              <a:lnSpc>
                <a:spcPct val="120000"/>
              </a:lnSpc>
              <a:spcBef>
                <a:spcPts val="0"/>
              </a:spcBef>
              <a:buNone/>
            </a:pPr>
            <a:r>
              <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До основних принципів страхування відносять:</a:t>
            </a:r>
          </a:p>
          <a:p>
            <a:pPr marL="85725" indent="-3175">
              <a:lnSpc>
                <a:spcPct val="120000"/>
              </a:lnSpc>
              <a:spcBef>
                <a:spcPts val="0"/>
              </a:spcBef>
              <a:buNone/>
            </a:pPr>
            <a:endParaRPr lang="uk-UA" sz="1800" b="1" dirty="0" smtClean="0">
              <a:solidFill>
                <a:srgbClr val="FFC000"/>
              </a:solidFill>
              <a:effectLst>
                <a:outerShdw blurRad="38100" dist="38100" dir="2700000" algn="tl">
                  <a:srgbClr val="000000">
                    <a:alpha val="43137"/>
                  </a:srgbClr>
                </a:outerShdw>
              </a:effectLst>
              <a:latin typeface="Arial" pitchFamily="34" charset="0"/>
              <a:cs typeface="Arial" pitchFamily="34" charset="0"/>
            </a:endParaRPr>
          </a:p>
          <a:p>
            <a:pPr>
              <a:lnSpc>
                <a:spcPct val="150000"/>
              </a:lnSpc>
              <a:spcBef>
                <a:spcPts val="0"/>
              </a:spcBef>
              <a:buNone/>
            </a:pPr>
            <a:r>
              <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Вільний вибір страхувальником страховика, а страховиком – виду страхування</a:t>
            </a:r>
          </a:p>
          <a:p>
            <a:pPr>
              <a:lnSpc>
                <a:spcPct val="150000"/>
              </a:lnSpc>
              <a:spcBef>
                <a:spcPts val="0"/>
              </a:spcBef>
              <a:buNone/>
            </a:pPr>
            <a:r>
              <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Страховий ризик і страховий інтерес</a:t>
            </a:r>
          </a:p>
          <a:p>
            <a:pPr>
              <a:lnSpc>
                <a:spcPct val="150000"/>
              </a:lnSpc>
              <a:spcBef>
                <a:spcPts val="0"/>
              </a:spcBef>
              <a:buNone/>
            </a:pPr>
            <a:r>
              <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Максимальна сумлінність</a:t>
            </a:r>
          </a:p>
          <a:p>
            <a:pPr>
              <a:lnSpc>
                <a:spcPct val="150000"/>
              </a:lnSpc>
              <a:spcBef>
                <a:spcPts val="0"/>
              </a:spcBef>
              <a:buNone/>
            </a:pPr>
            <a:r>
              <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Страхові відшкодування не повинні приносити страхувальникові прибутків</a:t>
            </a:r>
          </a:p>
          <a:p>
            <a:pPr>
              <a:lnSpc>
                <a:spcPct val="150000"/>
              </a:lnSpc>
              <a:spcBef>
                <a:spcPts val="0"/>
              </a:spcBef>
              <a:buNone/>
            </a:pPr>
            <a:r>
              <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Франшиза</a:t>
            </a:r>
          </a:p>
          <a:p>
            <a:pPr>
              <a:lnSpc>
                <a:spcPct val="150000"/>
              </a:lnSpc>
              <a:spcBef>
                <a:spcPts val="0"/>
              </a:spcBef>
              <a:buNone/>
            </a:pPr>
            <a:r>
              <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Суброгація і контрибуція</a:t>
            </a:r>
          </a:p>
          <a:p>
            <a:pPr>
              <a:lnSpc>
                <a:spcPct val="150000"/>
              </a:lnSpc>
              <a:spcBef>
                <a:spcPts val="0"/>
              </a:spcBef>
              <a:buNone/>
            </a:pPr>
            <a:r>
              <a:rPr lang="uk-UA" sz="18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 Співстрахування і перестрахування</a:t>
            </a:r>
          </a:p>
          <a:p>
            <a:pPr>
              <a:lnSpc>
                <a:spcPct val="120000"/>
              </a:lnSpc>
              <a:spcBef>
                <a:spcPts val="0"/>
              </a:spcBef>
              <a:buNone/>
            </a:pPr>
            <a:endParaRPr lang="uk-UA" sz="1100"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2" name="Заголовок 1"/>
          <p:cNvSpPr>
            <a:spLocks noGrp="1"/>
          </p:cNvSpPr>
          <p:nvPr>
            <p:ph type="title"/>
          </p:nvPr>
        </p:nvSpPr>
        <p:spPr>
          <a:xfrm>
            <a:off x="2843808" y="260648"/>
            <a:ext cx="3456384" cy="504056"/>
          </a:xfrm>
        </p:spPr>
        <p:txBody>
          <a:bodyPr>
            <a:normAutofit fontScale="90000"/>
          </a:bodyPr>
          <a:lstStyle/>
          <a:p>
            <a:pPr algn="ctr"/>
            <a:r>
              <a:rPr lang="uk-UA" sz="3200" b="1" dirty="0" smtClean="0"/>
              <a:t/>
            </a:r>
            <a:br>
              <a:rPr lang="uk-UA" sz="3200" b="1"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t>
            </a:r>
            <a:r>
              <a:rPr lang="uk-UA" sz="3200" dirty="0" smtClean="0">
                <a:solidFill>
                  <a:srgbClr val="0070C0"/>
                </a:solidFill>
                <a:latin typeface="Arial" pitchFamily="34" charset="0"/>
                <a:cs typeface="Arial" pitchFamily="34" charset="0"/>
              </a:rPr>
              <a:t>Страхування</a:t>
            </a:r>
            <a:r>
              <a:rPr lang="uk-UA" sz="3200" dirty="0" smtClean="0"/>
              <a:t>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endParaRPr lang="uk-UA" sz="3200" b="1" dirty="0"/>
          </a:p>
        </p:txBody>
      </p:sp>
      <p:sp>
        <p:nvSpPr>
          <p:cNvPr id="8" name="TextBox 7"/>
          <p:cNvSpPr txBox="1"/>
          <p:nvPr/>
        </p:nvSpPr>
        <p:spPr>
          <a:xfrm>
            <a:off x="7380312" y="6381328"/>
            <a:ext cx="1512168" cy="246221"/>
          </a:xfrm>
          <a:prstGeom prst="rect">
            <a:avLst/>
          </a:prstGeom>
          <a:noFill/>
        </p:spPr>
        <p:txBody>
          <a:bodyPr wrap="square" rtlCol="0">
            <a:spAutoFit/>
          </a:bodyPr>
          <a:lstStyle/>
          <a:p>
            <a:r>
              <a:rPr lang="ru-RU" sz="1000" dirty="0" smtClean="0">
                <a:solidFill>
                  <a:schemeClr val="bg1"/>
                </a:solidFill>
              </a:rPr>
              <a:t>Билл Гейтс, </a:t>
            </a:r>
            <a:r>
              <a:rPr lang="en-US" sz="1000" dirty="0" smtClean="0">
                <a:solidFill>
                  <a:schemeClr val="bg1"/>
                </a:solidFill>
              </a:rPr>
              <a:t>Microsoft</a:t>
            </a:r>
            <a:endParaRPr lang="en-US" sz="10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692696"/>
            <a:ext cx="8784976" cy="5832648"/>
          </a:xfrm>
          <a:solidFill>
            <a:srgbClr val="00B0F0"/>
          </a:solidFill>
        </p:spPr>
        <p:txBody>
          <a:bodyPr>
            <a:normAutofit/>
          </a:bodyPr>
          <a:lstStyle/>
          <a:p>
            <a:pPr marL="365125" indent="-98425">
              <a:lnSpc>
                <a:spcPct val="120000"/>
              </a:lnSpc>
              <a:spcBef>
                <a:spcPts val="0"/>
              </a:spcBef>
              <a:buNone/>
            </a:pPr>
            <a:r>
              <a:rPr lang="uk-UA" sz="1800" dirty="0" smtClean="0">
                <a:latin typeface="Arial" pitchFamily="34" charset="0"/>
                <a:cs typeface="Arial" pitchFamily="34" charset="0"/>
              </a:rPr>
              <a:t>Класифікація страхування за об’єктами:</a:t>
            </a:r>
            <a:endParaRPr lang="ru-RU" sz="1800" dirty="0" smtClean="0">
              <a:latin typeface="Arial" pitchFamily="34" charset="0"/>
              <a:cs typeface="Arial" pitchFamily="34" charset="0"/>
            </a:endParaRPr>
          </a:p>
          <a:p>
            <a:pPr>
              <a:lnSpc>
                <a:spcPct val="120000"/>
              </a:lnSpc>
              <a:spcBef>
                <a:spcPts val="0"/>
              </a:spcBef>
              <a:buNone/>
            </a:pPr>
            <a:endParaRPr lang="uk-UA" sz="1200" b="1" i="1" u="sng" dirty="0" smtClean="0">
              <a:latin typeface="Arial" pitchFamily="34" charset="0"/>
              <a:cs typeface="Arial" pitchFamily="34" charset="0"/>
            </a:endParaRPr>
          </a:p>
          <a:p>
            <a:pPr>
              <a:lnSpc>
                <a:spcPct val="120000"/>
              </a:lnSpc>
              <a:spcBef>
                <a:spcPts val="0"/>
              </a:spcBef>
              <a:buNone/>
            </a:pPr>
            <a:r>
              <a:rPr lang="uk-UA" sz="1700" b="1" i="1" dirty="0" smtClean="0">
                <a:latin typeface="Arial" pitchFamily="34" charset="0"/>
                <a:cs typeface="Arial" pitchFamily="34" charset="0"/>
              </a:rPr>
              <a:t>   </a:t>
            </a:r>
            <a:r>
              <a:rPr lang="uk-UA" sz="1700" b="1" i="1" u="sng" dirty="0" smtClean="0">
                <a:latin typeface="Arial" pitchFamily="34" charset="0"/>
                <a:cs typeface="Arial" pitchFamily="34" charset="0"/>
              </a:rPr>
              <a:t>Особисте страхування</a:t>
            </a:r>
            <a:r>
              <a:rPr lang="uk-UA" sz="1700" b="1" i="1" dirty="0" smtClean="0">
                <a:latin typeface="Arial" pitchFamily="34" charset="0"/>
                <a:cs typeface="Arial" pitchFamily="34" charset="0"/>
              </a:rPr>
              <a:t> :</a:t>
            </a:r>
            <a:endParaRPr lang="ru-RU" sz="1700" dirty="0" smtClean="0">
              <a:latin typeface="Arial" pitchFamily="34" charset="0"/>
              <a:cs typeface="Arial" pitchFamily="34" charset="0"/>
            </a:endParaRPr>
          </a:p>
          <a:p>
            <a:pPr marL="265113" lvl="0" indent="-182563">
              <a:lnSpc>
                <a:spcPct val="120000"/>
              </a:lnSpc>
              <a:spcBef>
                <a:spcPts val="0"/>
              </a:spcBef>
              <a:buClrTx/>
            </a:pPr>
            <a:r>
              <a:rPr lang="uk-UA" sz="1700" dirty="0" smtClean="0">
                <a:latin typeface="Arial" pitchFamily="34" charset="0"/>
                <a:cs typeface="Arial" pitchFamily="34" charset="0"/>
              </a:rPr>
              <a:t>страхування від нещасних випадків (індивідуальне, колективне, дітей, пасажирів, туристів, інше), проводиться на строк до 1 року;</a:t>
            </a:r>
            <a:endParaRPr lang="ru-RU" sz="1700" dirty="0" smtClean="0">
              <a:latin typeface="Arial" pitchFamily="34" charset="0"/>
              <a:cs typeface="Arial" pitchFamily="34" charset="0"/>
            </a:endParaRPr>
          </a:p>
          <a:p>
            <a:pPr marL="265113" lvl="0" indent="-182563">
              <a:lnSpc>
                <a:spcPct val="120000"/>
              </a:lnSpc>
              <a:spcBef>
                <a:spcPts val="0"/>
              </a:spcBef>
              <a:buClrTx/>
            </a:pPr>
            <a:r>
              <a:rPr lang="uk-UA" sz="1700" dirty="0" smtClean="0">
                <a:latin typeface="Arial" pitchFamily="34" charset="0"/>
                <a:cs typeface="Arial" pitchFamily="34" charset="0"/>
              </a:rPr>
              <a:t>медичне страхування (на випадок хвороби, безперервне страхування здоров’я, інше);</a:t>
            </a:r>
            <a:endParaRPr lang="ru-RU" sz="1700" dirty="0" smtClean="0">
              <a:latin typeface="Arial" pitchFamily="34" charset="0"/>
              <a:cs typeface="Arial" pitchFamily="34" charset="0"/>
            </a:endParaRPr>
          </a:p>
          <a:p>
            <a:pPr marL="265113" lvl="0" indent="-182563">
              <a:lnSpc>
                <a:spcPct val="120000"/>
              </a:lnSpc>
              <a:spcBef>
                <a:spcPts val="0"/>
              </a:spcBef>
              <a:buClrTx/>
            </a:pPr>
            <a:r>
              <a:rPr lang="uk-UA" sz="1700" dirty="0" smtClean="0">
                <a:latin typeface="Arial" pitchFamily="34" charset="0"/>
                <a:cs typeface="Arial" pitchFamily="34" charset="0"/>
              </a:rPr>
              <a:t>страхування життя (дітей, пенсій, весільне, довічне); проводиться на строк  більше 3 років.</a:t>
            </a:r>
            <a:endParaRPr lang="ru-RU" sz="1700" dirty="0" smtClean="0">
              <a:latin typeface="Arial" pitchFamily="34" charset="0"/>
              <a:cs typeface="Arial" pitchFamily="34" charset="0"/>
            </a:endParaRPr>
          </a:p>
          <a:p>
            <a:pPr>
              <a:lnSpc>
                <a:spcPct val="120000"/>
              </a:lnSpc>
              <a:spcBef>
                <a:spcPts val="0"/>
              </a:spcBef>
              <a:buNone/>
            </a:pPr>
            <a:endParaRPr lang="uk-UA" sz="1200" b="1" i="1" u="sng" dirty="0" smtClean="0">
              <a:latin typeface="Arial" pitchFamily="34" charset="0"/>
              <a:cs typeface="Arial" pitchFamily="34" charset="0"/>
            </a:endParaRPr>
          </a:p>
          <a:p>
            <a:pPr>
              <a:lnSpc>
                <a:spcPct val="120000"/>
              </a:lnSpc>
              <a:spcBef>
                <a:spcPts val="0"/>
              </a:spcBef>
              <a:buNone/>
            </a:pPr>
            <a:r>
              <a:rPr lang="uk-UA" sz="1700" b="1" i="1" dirty="0" smtClean="0">
                <a:latin typeface="Arial" pitchFamily="34" charset="0"/>
                <a:cs typeface="Arial" pitchFamily="34" charset="0"/>
              </a:rPr>
              <a:t>   </a:t>
            </a:r>
            <a:r>
              <a:rPr lang="uk-UA" sz="1700" b="1" i="1" u="sng" dirty="0" smtClean="0">
                <a:latin typeface="Arial" pitchFamily="34" charset="0"/>
                <a:cs typeface="Arial" pitchFamily="34" charset="0"/>
              </a:rPr>
              <a:t>Майнове  страхування</a:t>
            </a:r>
            <a:r>
              <a:rPr lang="uk-UA" sz="1700" b="1" i="1" dirty="0" smtClean="0">
                <a:latin typeface="Arial" pitchFamily="34" charset="0"/>
                <a:cs typeface="Arial" pitchFamily="34" charset="0"/>
              </a:rPr>
              <a:t> :</a:t>
            </a:r>
            <a:endParaRPr lang="ru-RU" sz="1700" dirty="0" smtClean="0">
              <a:latin typeface="Arial" pitchFamily="34" charset="0"/>
              <a:cs typeface="Arial" pitchFamily="34" charset="0"/>
            </a:endParaRPr>
          </a:p>
          <a:p>
            <a:pPr marL="265113" lvl="0" indent="-182563">
              <a:lnSpc>
                <a:spcPct val="120000"/>
              </a:lnSpc>
              <a:spcBef>
                <a:spcPts val="0"/>
              </a:spcBef>
              <a:buClrTx/>
            </a:pPr>
            <a:r>
              <a:rPr lang="uk-UA" sz="1700" dirty="0" smtClean="0">
                <a:latin typeface="Arial" pitchFamily="34" charset="0"/>
                <a:cs typeface="Arial" pitchFamily="34" charset="0"/>
              </a:rPr>
              <a:t>страхування мана юридичних осіб ( транспорту, вантажів, вогневих ризиків, стихійних явищ, кредитів,  інвестицій, фінансових ризиків, гарантій );</a:t>
            </a:r>
            <a:endParaRPr lang="ru-RU" sz="1700" dirty="0" smtClean="0">
              <a:latin typeface="Arial" pitchFamily="34" charset="0"/>
              <a:cs typeface="Arial" pitchFamily="34" charset="0"/>
            </a:endParaRPr>
          </a:p>
          <a:p>
            <a:pPr marL="265113" lvl="0" indent="-182563">
              <a:lnSpc>
                <a:spcPct val="120000"/>
              </a:lnSpc>
              <a:spcBef>
                <a:spcPts val="0"/>
              </a:spcBef>
              <a:buClrTx/>
            </a:pPr>
            <a:r>
              <a:rPr lang="uk-UA" sz="1700" dirty="0" smtClean="0">
                <a:latin typeface="Arial" pitchFamily="34" charset="0"/>
                <a:cs typeface="Arial" pitchFamily="34" charset="0"/>
              </a:rPr>
              <a:t>страхування майна громадян ( автомобілів, будівель, майна, тварин ).</a:t>
            </a:r>
            <a:endParaRPr lang="ru-RU" sz="1700" dirty="0" smtClean="0">
              <a:latin typeface="Arial" pitchFamily="34" charset="0"/>
              <a:cs typeface="Arial" pitchFamily="34" charset="0"/>
            </a:endParaRPr>
          </a:p>
          <a:p>
            <a:pPr marL="85725" indent="-3175">
              <a:lnSpc>
                <a:spcPct val="120000"/>
              </a:lnSpc>
              <a:spcBef>
                <a:spcPts val="0"/>
              </a:spcBef>
              <a:buNone/>
            </a:pPr>
            <a:endParaRPr lang="uk-UA" sz="1200" b="1" i="1" u="sng" dirty="0" smtClean="0">
              <a:latin typeface="Arial" pitchFamily="34" charset="0"/>
              <a:cs typeface="Arial" pitchFamily="34" charset="0"/>
            </a:endParaRPr>
          </a:p>
          <a:p>
            <a:pPr marL="85725" indent="-3175">
              <a:lnSpc>
                <a:spcPct val="120000"/>
              </a:lnSpc>
              <a:spcBef>
                <a:spcPts val="0"/>
              </a:spcBef>
              <a:buNone/>
            </a:pPr>
            <a:r>
              <a:rPr lang="uk-UA" sz="1700" b="1" i="1" dirty="0" smtClean="0">
                <a:latin typeface="Arial" pitchFamily="34" charset="0"/>
                <a:cs typeface="Arial" pitchFamily="34" charset="0"/>
              </a:rPr>
              <a:t>    </a:t>
            </a:r>
            <a:r>
              <a:rPr lang="uk-UA" sz="1700" b="1" i="1" u="sng" spc="-30" dirty="0" smtClean="0">
                <a:latin typeface="Arial" pitchFamily="34" charset="0"/>
                <a:cs typeface="Arial" pitchFamily="34" charset="0"/>
              </a:rPr>
              <a:t>Страхування відповідальності</a:t>
            </a:r>
            <a:r>
              <a:rPr lang="uk-UA" sz="1700" spc="-30" dirty="0" smtClean="0">
                <a:latin typeface="Arial" pitchFamily="34" charset="0"/>
                <a:cs typeface="Arial" pitchFamily="34" charset="0"/>
              </a:rPr>
              <a:t> – захист майнових інтересів страхувальника в разі, якщо він завдасть шкоди життю, здоров’ю і майну третьої особи (страхування цивільної відповідальності власників наземного, повітряного та водного транспорту).</a:t>
            </a:r>
            <a:endParaRPr lang="ru-RU" sz="1700" spc="-30" dirty="0">
              <a:latin typeface="Arial" pitchFamily="34" charset="0"/>
              <a:cs typeface="Arial" pitchFamily="34" charset="0"/>
            </a:endParaRPr>
          </a:p>
        </p:txBody>
      </p:sp>
      <p:sp>
        <p:nvSpPr>
          <p:cNvPr id="2" name="Заголовок 1"/>
          <p:cNvSpPr>
            <a:spLocks noGrp="1"/>
          </p:cNvSpPr>
          <p:nvPr>
            <p:ph type="title"/>
          </p:nvPr>
        </p:nvSpPr>
        <p:spPr>
          <a:xfrm>
            <a:off x="2339752" y="116632"/>
            <a:ext cx="4464496" cy="504056"/>
          </a:xfrm>
        </p:spPr>
        <p:txBody>
          <a:bodyPr>
            <a:normAutofit fontScale="90000"/>
          </a:bodyPr>
          <a:lstStyle/>
          <a:p>
            <a:pPr algn="ctr"/>
            <a:r>
              <a:rPr lang="uk-UA" sz="3200" b="1" dirty="0" smtClean="0"/>
              <a:t/>
            </a:r>
            <a:br>
              <a:rPr lang="uk-UA" sz="3200" b="1"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t>
            </a:r>
            <a:r>
              <a:rPr lang="uk-UA" sz="3200" dirty="0" smtClean="0">
                <a:solidFill>
                  <a:srgbClr val="0070C0"/>
                </a:solidFill>
                <a:latin typeface="Arial" pitchFamily="34" charset="0"/>
                <a:cs typeface="Arial" pitchFamily="34" charset="0"/>
              </a:rPr>
              <a:t>Види страхування</a:t>
            </a:r>
            <a:r>
              <a:rPr lang="uk-UA" sz="3200" dirty="0" smtClean="0"/>
              <a:t> </a:t>
            </a: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endParaRPr lang="uk-UA" sz="3200" b="1" dirty="0"/>
          </a:p>
        </p:txBody>
      </p:sp>
      <p:sp>
        <p:nvSpPr>
          <p:cNvPr id="8" name="TextBox 7"/>
          <p:cNvSpPr txBox="1"/>
          <p:nvPr/>
        </p:nvSpPr>
        <p:spPr>
          <a:xfrm>
            <a:off x="7380312" y="6381328"/>
            <a:ext cx="1512168" cy="246221"/>
          </a:xfrm>
          <a:prstGeom prst="rect">
            <a:avLst/>
          </a:prstGeom>
          <a:noFill/>
        </p:spPr>
        <p:txBody>
          <a:bodyPr wrap="square" rtlCol="0">
            <a:spAutoFit/>
          </a:bodyPr>
          <a:lstStyle/>
          <a:p>
            <a:r>
              <a:rPr lang="ru-RU" sz="1000" dirty="0" smtClean="0">
                <a:solidFill>
                  <a:schemeClr val="bg1"/>
                </a:solidFill>
              </a:rPr>
              <a:t>Билл Гейтс, </a:t>
            </a:r>
            <a:r>
              <a:rPr lang="en-US" sz="1000" dirty="0" smtClean="0">
                <a:solidFill>
                  <a:schemeClr val="bg1"/>
                </a:solidFill>
              </a:rPr>
              <a:t>Microsoft</a:t>
            </a:r>
            <a:endParaRPr lang="en-US" sz="1000" dirty="0">
              <a:solidFill>
                <a:schemeClr val="bg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99</TotalTime>
  <Words>884</Words>
  <Application>Microsoft Office PowerPoint</Application>
  <PresentationFormat>Экран (4:3)</PresentationFormat>
  <Paragraphs>88</Paragraphs>
  <Slides>7</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7</vt:i4>
      </vt:variant>
    </vt:vector>
  </HeadingPairs>
  <TitlesOfParts>
    <vt:vector size="9" baseType="lpstr">
      <vt:lpstr>Аспект</vt:lpstr>
      <vt:lpstr>Открытая</vt:lpstr>
      <vt:lpstr>Слайд 1</vt:lpstr>
      <vt:lpstr>      Підприємницький ризик      Підприємницький ризикП</vt:lpstr>
      <vt:lpstr>Оцінка ризиків підприємницької діяльності</vt:lpstr>
      <vt:lpstr>Основні зони ризиків</vt:lpstr>
      <vt:lpstr>Форс-мажор</vt:lpstr>
      <vt:lpstr>      Страхування      </vt:lpstr>
      <vt:lpstr>      Види страхування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Юра</dc:creator>
  <cp:lastModifiedBy>Юра</cp:lastModifiedBy>
  <cp:revision>16</cp:revision>
  <dcterms:created xsi:type="dcterms:W3CDTF">2015-01-14T05:11:20Z</dcterms:created>
  <dcterms:modified xsi:type="dcterms:W3CDTF">2015-01-18T08:04:08Z</dcterms:modified>
</cp:coreProperties>
</file>